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3" r:id="rId2"/>
    <p:sldId id="280" r:id="rId3"/>
    <p:sldId id="265" r:id="rId4"/>
    <p:sldId id="258" r:id="rId5"/>
    <p:sldId id="271" r:id="rId6"/>
    <p:sldId id="281" r:id="rId7"/>
    <p:sldId id="288" r:id="rId8"/>
    <p:sldId id="283" r:id="rId9"/>
    <p:sldId id="291" r:id="rId10"/>
    <p:sldId id="284" r:id="rId11"/>
    <p:sldId id="282" r:id="rId12"/>
    <p:sldId id="285" r:id="rId13"/>
    <p:sldId id="287" r:id="rId14"/>
    <p:sldId id="289" r:id="rId15"/>
    <p:sldId id="272" r:id="rId16"/>
    <p:sldId id="257" r:id="rId17"/>
    <p:sldId id="274" r:id="rId18"/>
    <p:sldId id="279" r:id="rId19"/>
    <p:sldId id="290" r:id="rId20"/>
    <p:sldId id="277" r:id="rId21"/>
    <p:sldId id="286" r:id="rId22"/>
    <p:sldId id="273"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E73F"/>
    <a:srgbClr val="57B251"/>
    <a:srgbClr val="215723"/>
    <a:srgbClr val="FFD926"/>
    <a:srgbClr val="90EC2E"/>
    <a:srgbClr val="7782C9"/>
    <a:srgbClr val="FEB914"/>
    <a:srgbClr val="6DB123"/>
    <a:srgbClr val="1F520B"/>
    <a:srgbClr val="51FF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4" autoAdjust="0"/>
  </p:normalViewPr>
  <p:slideViewPr>
    <p:cSldViewPr snapToObjects="1">
      <p:cViewPr>
        <p:scale>
          <a:sx n="150" d="100"/>
          <a:sy n="150" d="100"/>
        </p:scale>
        <p:origin x="-320"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ACA16-5335-624B-9DB3-0F11A01F685B}" type="datetimeFigureOut">
              <a:rPr lang="en-US" smtClean="0"/>
              <a:t>9/13/14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B76BB-87F8-B742-8846-338260C41A9E}" type="slidenum">
              <a:rPr lang="en-US" smtClean="0"/>
              <a:t>‹#›</a:t>
            </a:fld>
            <a:endParaRPr lang="en-US"/>
          </a:p>
        </p:txBody>
      </p:sp>
    </p:spTree>
    <p:extLst>
      <p:ext uri="{BB962C8B-B14F-4D97-AF65-F5344CB8AC3E}">
        <p14:creationId xmlns:p14="http://schemas.microsoft.com/office/powerpoint/2010/main" val="3933832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overall strategies will play out in varying</a:t>
            </a:r>
            <a:r>
              <a:rPr lang="en-US" baseline="0" dirty="0" smtClean="0"/>
              <a:t> degrees throughout the next three years, PLF’s focus on each of these strategies will tracks from education in 2014, empowerment in 2015 and shaping policy in 2016. </a:t>
            </a:r>
            <a:endParaRPr lang="en-US" dirty="0"/>
          </a:p>
        </p:txBody>
      </p:sp>
      <p:sp>
        <p:nvSpPr>
          <p:cNvPr id="4" name="Slide Number Placeholder 3"/>
          <p:cNvSpPr>
            <a:spLocks noGrp="1"/>
          </p:cNvSpPr>
          <p:nvPr>
            <p:ph type="sldNum" sz="quarter" idx="10"/>
          </p:nvPr>
        </p:nvSpPr>
        <p:spPr/>
        <p:txBody>
          <a:bodyPr/>
          <a:lstStyle/>
          <a:p>
            <a:fld id="{41BB76BB-87F8-B742-8846-338260C41A9E}" type="slidenum">
              <a:rPr lang="en-US" smtClean="0"/>
              <a:t>16</a:t>
            </a:fld>
            <a:endParaRPr lang="en-US"/>
          </a:p>
        </p:txBody>
      </p:sp>
    </p:spTree>
    <p:extLst>
      <p:ext uri="{BB962C8B-B14F-4D97-AF65-F5344CB8AC3E}">
        <p14:creationId xmlns:p14="http://schemas.microsoft.com/office/powerpoint/2010/main" val="185793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70432-1700-AE4B-B14C-7297F3EAAB2F}" type="datetimeFigureOut">
              <a:rPr lang="en-US" smtClean="0"/>
              <a:t>9/13/14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339955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70432-1700-AE4B-B14C-7297F3EAAB2F}" type="datetimeFigureOut">
              <a:rPr lang="en-US" smtClean="0"/>
              <a:t>9/13/14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272278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70432-1700-AE4B-B14C-7297F3EAAB2F}" type="datetimeFigureOut">
              <a:rPr lang="en-US" smtClean="0"/>
              <a:t>9/13/14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272798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70432-1700-AE4B-B14C-7297F3EAAB2F}" type="datetimeFigureOut">
              <a:rPr lang="en-US" smtClean="0"/>
              <a:t>9/13/14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144519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70432-1700-AE4B-B14C-7297F3EAAB2F}" type="datetimeFigureOut">
              <a:rPr lang="en-US" smtClean="0"/>
              <a:t>9/13/14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112412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70432-1700-AE4B-B14C-7297F3EAAB2F}" type="datetimeFigureOut">
              <a:rPr lang="en-US" smtClean="0"/>
              <a:t>9/13/14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334966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70432-1700-AE4B-B14C-7297F3EAAB2F}" type="datetimeFigureOut">
              <a:rPr lang="en-US" smtClean="0"/>
              <a:t>9/13/14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284608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70432-1700-AE4B-B14C-7297F3EAAB2F}" type="datetimeFigureOut">
              <a:rPr lang="en-US" smtClean="0"/>
              <a:t>9/13/14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70454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70432-1700-AE4B-B14C-7297F3EAAB2F}" type="datetimeFigureOut">
              <a:rPr lang="en-US" smtClean="0"/>
              <a:t>9/13/14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24926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70432-1700-AE4B-B14C-7297F3EAAB2F}" type="datetimeFigureOut">
              <a:rPr lang="en-US" smtClean="0"/>
              <a:t>9/13/14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371057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70432-1700-AE4B-B14C-7297F3EAAB2F}" type="datetimeFigureOut">
              <a:rPr lang="en-US" smtClean="0"/>
              <a:t>9/13/14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871A3-A152-8E4D-9D3F-A6794372B526}" type="slidenum">
              <a:rPr lang="en-US" smtClean="0"/>
              <a:t>‹#›</a:t>
            </a:fld>
            <a:endParaRPr lang="en-US"/>
          </a:p>
        </p:txBody>
      </p:sp>
    </p:spTree>
    <p:extLst>
      <p:ext uri="{BB962C8B-B14F-4D97-AF65-F5344CB8AC3E}">
        <p14:creationId xmlns:p14="http://schemas.microsoft.com/office/powerpoint/2010/main" val="32630590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70432-1700-AE4B-B14C-7297F3EAAB2F}" type="datetimeFigureOut">
              <a:rPr lang="en-US" smtClean="0"/>
              <a:t>9/13/14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871A3-A152-8E4D-9D3F-A6794372B526}" type="slidenum">
              <a:rPr lang="en-US" smtClean="0"/>
              <a:t>‹#›</a:t>
            </a:fld>
            <a:endParaRPr lang="en-US"/>
          </a:p>
        </p:txBody>
      </p:sp>
    </p:spTree>
    <p:extLst>
      <p:ext uri="{BB962C8B-B14F-4D97-AF65-F5344CB8AC3E}">
        <p14:creationId xmlns:p14="http://schemas.microsoft.com/office/powerpoint/2010/main" val="2242929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447" y="2667000"/>
            <a:ext cx="7772400" cy="633040"/>
          </a:xfrm>
        </p:spPr>
        <p:txBody>
          <a:bodyPr>
            <a:noAutofit/>
          </a:bodyPr>
          <a:lstStyle/>
          <a:p>
            <a:r>
              <a:rPr lang="en-US" sz="2400" dirty="0" smtClean="0">
                <a:solidFill>
                  <a:srgbClr val="6DB123"/>
                </a:solidFill>
                <a:latin typeface="Avenir Book"/>
                <a:cs typeface="Avenir Book"/>
              </a:rPr>
              <a:t>Effective Policy Advocacy for Patients: </a:t>
            </a:r>
            <a:r>
              <a:rPr lang="en-US" sz="2400" dirty="0" smtClean="0">
                <a:solidFill>
                  <a:srgbClr val="7782C9"/>
                </a:solidFill>
                <a:latin typeface="Avenir Book"/>
                <a:cs typeface="Avenir Book"/>
              </a:rPr>
              <a:t>What’s Required?</a:t>
            </a:r>
            <a:endParaRPr lang="en-US" sz="2400" dirty="0">
              <a:solidFill>
                <a:srgbClr val="7782C9"/>
              </a:solidFill>
              <a:latin typeface="Avenir Book"/>
              <a:cs typeface="Avenir Book"/>
            </a:endParaRPr>
          </a:p>
        </p:txBody>
      </p:sp>
      <p:sp>
        <p:nvSpPr>
          <p:cNvPr id="3" name="Subtitle 2"/>
          <p:cNvSpPr>
            <a:spLocks noGrp="1"/>
          </p:cNvSpPr>
          <p:nvPr>
            <p:ph type="subTitle" idx="1"/>
          </p:nvPr>
        </p:nvSpPr>
        <p:spPr>
          <a:xfrm>
            <a:off x="1379634" y="3886200"/>
            <a:ext cx="6400800" cy="712240"/>
          </a:xfrm>
        </p:spPr>
        <p:txBody>
          <a:bodyPr>
            <a:normAutofit fontScale="92500" lnSpcReduction="20000"/>
          </a:bodyPr>
          <a:lstStyle/>
          <a:p>
            <a:r>
              <a:rPr lang="en-US" sz="2400" dirty="0" smtClean="0">
                <a:solidFill>
                  <a:srgbClr val="1F520B"/>
                </a:solidFill>
                <a:latin typeface="Avenir Oblique"/>
                <a:cs typeface="Avenir Oblique"/>
              </a:rPr>
              <a:t>Alliance for Aging Research</a:t>
            </a:r>
            <a:endParaRPr lang="en-US" sz="2400" dirty="0" smtClean="0">
              <a:solidFill>
                <a:srgbClr val="1F520B"/>
              </a:solidFill>
              <a:latin typeface="Avenir Oblique"/>
              <a:cs typeface="Avenir Oblique"/>
            </a:endParaRPr>
          </a:p>
          <a:p>
            <a:r>
              <a:rPr lang="en-US" sz="2400" dirty="0" smtClean="0">
                <a:solidFill>
                  <a:srgbClr val="1F520B"/>
                </a:solidFill>
                <a:latin typeface="Avenir Oblique"/>
                <a:cs typeface="Avenir Oblique"/>
              </a:rPr>
              <a:t>September </a:t>
            </a:r>
            <a:r>
              <a:rPr lang="en-US" sz="2400" dirty="0" smtClean="0">
                <a:solidFill>
                  <a:srgbClr val="1F520B"/>
                </a:solidFill>
                <a:latin typeface="Avenir Oblique"/>
                <a:cs typeface="Avenir Oblique"/>
              </a:rPr>
              <a:t>2014</a:t>
            </a:r>
            <a:endParaRPr lang="en-US" sz="2400" dirty="0">
              <a:solidFill>
                <a:srgbClr val="1F520B"/>
              </a:solidFill>
              <a:latin typeface="Avenir Oblique"/>
              <a:cs typeface="Avenir Oblique"/>
            </a:endParaRPr>
          </a:p>
        </p:txBody>
      </p:sp>
      <p:grpSp>
        <p:nvGrpSpPr>
          <p:cNvPr id="9" name="Group 8"/>
          <p:cNvGrpSpPr/>
          <p:nvPr/>
        </p:nvGrpSpPr>
        <p:grpSpPr>
          <a:xfrm>
            <a:off x="533400" y="4873064"/>
            <a:ext cx="8172114" cy="1760546"/>
            <a:chOff x="381000" y="4873064"/>
            <a:chExt cx="8172114" cy="1760546"/>
          </a:xfrm>
        </p:grpSpPr>
        <p:pic>
          <p:nvPicPr>
            <p:cNvPr id="6" name="Picture 5"/>
            <p:cNvPicPr>
              <a:picLocks noChangeAspect="1"/>
            </p:cNvPicPr>
            <p:nvPr/>
          </p:nvPicPr>
          <p:blipFill>
            <a:blip r:embed="rId2"/>
            <a:stretch>
              <a:fillRect/>
            </a:stretch>
          </p:blipFill>
          <p:spPr>
            <a:xfrm>
              <a:off x="2968762" y="4876800"/>
              <a:ext cx="2663962" cy="1739900"/>
            </a:xfrm>
            <a:prstGeom prst="rect">
              <a:avLst/>
            </a:prstGeom>
            <a:ln w="12700">
              <a:solidFill>
                <a:srgbClr val="7782C9"/>
              </a:solidFill>
            </a:ln>
          </p:spPr>
        </p:pic>
        <p:pic>
          <p:nvPicPr>
            <p:cNvPr id="7" name="Content Placeholder 7"/>
            <p:cNvPicPr>
              <a:picLocks noChangeAspect="1"/>
            </p:cNvPicPr>
            <p:nvPr/>
          </p:nvPicPr>
          <p:blipFill rotWithShape="1">
            <a:blip r:embed="rId3" cstate="print">
              <a:extLst/>
            </a:blip>
            <a:srcRect l="7075" r="16510" b="18377"/>
            <a:stretch/>
          </p:blipFill>
          <p:spPr>
            <a:xfrm>
              <a:off x="381000" y="4873064"/>
              <a:ext cx="2293826" cy="1743635"/>
            </a:xfrm>
            <a:prstGeom prst="rect">
              <a:avLst/>
            </a:prstGeom>
            <a:ln w="12700">
              <a:solidFill>
                <a:srgbClr val="FEB914"/>
              </a:solidFill>
            </a:ln>
            <a:effectLst/>
          </p:spPr>
        </p:pic>
        <p:pic>
          <p:nvPicPr>
            <p:cNvPr id="8" name="Picture 7" descr="Team_Peggy_Fro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881469"/>
              <a:ext cx="2685714" cy="1752141"/>
            </a:xfrm>
            <a:prstGeom prst="rect">
              <a:avLst/>
            </a:prstGeom>
            <a:ln w="12700">
              <a:solidFill>
                <a:srgbClr val="6DB123"/>
              </a:solidFill>
            </a:ln>
          </p:spPr>
        </p:pic>
      </p:grpSp>
      <p:pic>
        <p:nvPicPr>
          <p:cNvPr id="5" name="Picture 4"/>
          <p:cNvPicPr>
            <a:picLocks noChangeAspect="1"/>
          </p:cNvPicPr>
          <p:nvPr/>
        </p:nvPicPr>
        <p:blipFill>
          <a:blip r:embed="rId5"/>
          <a:stretch>
            <a:fillRect/>
          </a:stretch>
        </p:blipFill>
        <p:spPr>
          <a:xfrm>
            <a:off x="1143000" y="684513"/>
            <a:ext cx="6477000" cy="1156607"/>
          </a:xfrm>
          <a:prstGeom prst="rect">
            <a:avLst/>
          </a:prstGeom>
        </p:spPr>
      </p:pic>
    </p:spTree>
    <p:extLst>
      <p:ext uri="{BB962C8B-B14F-4D97-AF65-F5344CB8AC3E}">
        <p14:creationId xmlns:p14="http://schemas.microsoft.com/office/powerpoint/2010/main" val="19764121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5723"/>
                </a:solidFill>
                <a:latin typeface="Avenir Book"/>
                <a:cs typeface="Avenir Book"/>
              </a:rPr>
              <a:t>CDI </a:t>
            </a:r>
            <a:r>
              <a:rPr lang="en-US" dirty="0" smtClean="0">
                <a:solidFill>
                  <a:srgbClr val="57B251"/>
                </a:solidFill>
                <a:latin typeface="Avenir Book"/>
                <a:cs typeface="Avenir Book"/>
              </a:rPr>
              <a:t>Risk </a:t>
            </a:r>
            <a:r>
              <a:rPr lang="en-US" dirty="0" smtClean="0">
                <a:solidFill>
                  <a:srgbClr val="215723"/>
                </a:solidFill>
                <a:latin typeface="Avenir Book"/>
                <a:cs typeface="Avenir Book"/>
              </a:rPr>
              <a:t>Factors</a:t>
            </a:r>
            <a:endParaRPr lang="en-US" dirty="0">
              <a:solidFill>
                <a:srgbClr val="215723"/>
              </a:solidFill>
              <a:latin typeface="Avenir Book"/>
              <a:cs typeface="Avenir Book"/>
            </a:endParaRPr>
          </a:p>
        </p:txBody>
      </p:sp>
      <p:sp>
        <p:nvSpPr>
          <p:cNvPr id="3" name="Content Placeholder 2"/>
          <p:cNvSpPr>
            <a:spLocks noGrp="1"/>
          </p:cNvSpPr>
          <p:nvPr>
            <p:ph idx="1"/>
          </p:nvPr>
        </p:nvSpPr>
        <p:spPr/>
        <p:txBody>
          <a:bodyPr>
            <a:normAutofit/>
          </a:bodyPr>
          <a:lstStyle/>
          <a:p>
            <a:pPr>
              <a:spcAft>
                <a:spcPts val="1200"/>
              </a:spcAft>
              <a:buClr>
                <a:srgbClr val="215723"/>
              </a:buClr>
              <a:buFont typeface="Wingdings" charset="2"/>
              <a:buChar char="§"/>
            </a:pPr>
            <a:r>
              <a:rPr lang="en-US" sz="2800" dirty="0" smtClean="0">
                <a:solidFill>
                  <a:schemeClr val="tx1">
                    <a:lumMod val="75000"/>
                    <a:lumOff val="25000"/>
                  </a:schemeClr>
                </a:solidFill>
                <a:latin typeface="Avenir Book"/>
                <a:cs typeface="Avenir Book"/>
              </a:rPr>
              <a:t>Taking or having recently taken antibiotics</a:t>
            </a:r>
          </a:p>
          <a:p>
            <a:pPr>
              <a:spcAft>
                <a:spcPts val="1200"/>
              </a:spcAft>
              <a:buClr>
                <a:srgbClr val="215723"/>
              </a:buClr>
              <a:buFont typeface="Wingdings" charset="2"/>
              <a:buChar char="§"/>
            </a:pPr>
            <a:r>
              <a:rPr lang="en-US" sz="2800" dirty="0" smtClean="0">
                <a:solidFill>
                  <a:srgbClr val="57B251"/>
                </a:solidFill>
                <a:latin typeface="Avenir Book"/>
                <a:cs typeface="Avenir Book"/>
              </a:rPr>
              <a:t>Aged 65 years </a:t>
            </a:r>
            <a:r>
              <a:rPr lang="en-US" sz="2800" dirty="0" smtClean="0">
                <a:solidFill>
                  <a:schemeClr val="tx1">
                    <a:lumMod val="75000"/>
                    <a:lumOff val="25000"/>
                  </a:schemeClr>
                </a:solidFill>
                <a:latin typeface="Avenir Book"/>
                <a:cs typeface="Avenir Book"/>
              </a:rPr>
              <a:t>or older</a:t>
            </a:r>
          </a:p>
          <a:p>
            <a:pPr>
              <a:spcAft>
                <a:spcPts val="1200"/>
              </a:spcAft>
              <a:buClr>
                <a:srgbClr val="215723"/>
              </a:buClr>
              <a:buFont typeface="Wingdings" charset="2"/>
              <a:buChar char="§"/>
            </a:pPr>
            <a:r>
              <a:rPr lang="en-US" sz="2800" dirty="0" smtClean="0">
                <a:solidFill>
                  <a:schemeClr val="tx1">
                    <a:lumMod val="75000"/>
                    <a:lumOff val="25000"/>
                  </a:schemeClr>
                </a:solidFill>
                <a:latin typeface="Avenir Book"/>
                <a:cs typeface="Avenir Book"/>
              </a:rPr>
              <a:t>Recent stay in hospital or </a:t>
            </a:r>
            <a:r>
              <a:rPr lang="en-US" sz="2800" dirty="0" smtClean="0">
                <a:solidFill>
                  <a:srgbClr val="57B251"/>
                </a:solidFill>
                <a:latin typeface="Avenir Book"/>
                <a:cs typeface="Avenir Book"/>
              </a:rPr>
              <a:t>long-term care facility </a:t>
            </a:r>
          </a:p>
          <a:p>
            <a:pPr>
              <a:spcAft>
                <a:spcPts val="1200"/>
              </a:spcAft>
              <a:buClr>
                <a:srgbClr val="215723"/>
              </a:buClr>
              <a:buFont typeface="Wingdings" charset="2"/>
              <a:buChar char="§"/>
            </a:pPr>
            <a:r>
              <a:rPr lang="en-US" sz="2800" dirty="0" smtClean="0">
                <a:solidFill>
                  <a:schemeClr val="tx1">
                    <a:lumMod val="75000"/>
                    <a:lumOff val="25000"/>
                  </a:schemeClr>
                </a:solidFill>
                <a:latin typeface="Avenir Book"/>
                <a:cs typeface="Avenir Book"/>
              </a:rPr>
              <a:t>Weakened immune system </a:t>
            </a:r>
          </a:p>
          <a:p>
            <a:pPr>
              <a:spcAft>
                <a:spcPts val="1200"/>
              </a:spcAft>
              <a:buClr>
                <a:srgbClr val="215723"/>
              </a:buClr>
              <a:buFont typeface="Wingdings" charset="2"/>
              <a:buChar char="§"/>
            </a:pPr>
            <a:r>
              <a:rPr lang="en-US" sz="2800" dirty="0" smtClean="0">
                <a:solidFill>
                  <a:schemeClr val="tx1">
                    <a:lumMod val="75000"/>
                    <a:lumOff val="25000"/>
                  </a:schemeClr>
                </a:solidFill>
                <a:latin typeface="Avenir Book"/>
                <a:cs typeface="Avenir Book"/>
              </a:rPr>
              <a:t>Past CDI</a:t>
            </a:r>
          </a:p>
          <a:p>
            <a:pPr>
              <a:spcAft>
                <a:spcPts val="1200"/>
              </a:spcAft>
              <a:buClr>
                <a:srgbClr val="215723"/>
              </a:buClr>
              <a:buFont typeface="Wingdings" charset="2"/>
              <a:buChar char="§"/>
            </a:pPr>
            <a:r>
              <a:rPr lang="en-US" sz="2800" dirty="0" smtClean="0">
                <a:solidFill>
                  <a:schemeClr val="tx1">
                    <a:lumMod val="75000"/>
                    <a:lumOff val="25000"/>
                  </a:schemeClr>
                </a:solidFill>
                <a:latin typeface="Avenir Book"/>
                <a:cs typeface="Avenir Book"/>
              </a:rPr>
              <a:t>Use of proton-pump inhibiting antacids</a:t>
            </a:r>
          </a:p>
          <a:p>
            <a:pPr>
              <a:buClr>
                <a:srgbClr val="215723"/>
              </a:buClr>
              <a:buFont typeface="Wingdings" charset="2"/>
              <a:buChar char="§"/>
            </a:pPr>
            <a:r>
              <a:rPr lang="en-US" sz="2800" dirty="0" smtClean="0">
                <a:solidFill>
                  <a:schemeClr val="tx1">
                    <a:lumMod val="75000"/>
                    <a:lumOff val="25000"/>
                  </a:schemeClr>
                </a:solidFill>
                <a:latin typeface="Avenir Book"/>
                <a:cs typeface="Avenir Book"/>
              </a:rPr>
              <a:t>Inflammatory bowel disease</a:t>
            </a:r>
            <a:endParaRPr lang="en-US" sz="2800" dirty="0">
              <a:solidFill>
                <a:schemeClr val="tx1">
                  <a:lumMod val="75000"/>
                  <a:lumOff val="25000"/>
                </a:schemeClr>
              </a:solidFill>
              <a:latin typeface="Avenir Book"/>
              <a:cs typeface="Avenir Book"/>
            </a:endParaRPr>
          </a:p>
        </p:txBody>
      </p:sp>
    </p:spTree>
    <p:extLst>
      <p:ext uri="{BB962C8B-B14F-4D97-AF65-F5344CB8AC3E}">
        <p14:creationId xmlns:p14="http://schemas.microsoft.com/office/powerpoint/2010/main" val="26274389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215723"/>
                </a:solidFill>
                <a:latin typeface="Avenir Book"/>
                <a:cs typeface="Avenir Book"/>
              </a:rPr>
              <a:t>C. diff </a:t>
            </a:r>
            <a:r>
              <a:rPr lang="en-US" dirty="0" smtClean="0">
                <a:solidFill>
                  <a:srgbClr val="57B251"/>
                </a:solidFill>
                <a:latin typeface="Avenir Book"/>
                <a:cs typeface="Avenir Book"/>
              </a:rPr>
              <a:t>Deaths</a:t>
            </a:r>
            <a:endParaRPr lang="en-US" dirty="0">
              <a:solidFill>
                <a:srgbClr val="57B251"/>
              </a:solidFill>
              <a:latin typeface="Avenir Book"/>
              <a:cs typeface="Avenir Book"/>
            </a:endParaRPr>
          </a:p>
        </p:txBody>
      </p:sp>
      <p:graphicFrame>
        <p:nvGraphicFramePr>
          <p:cNvPr id="4" name="Table 3"/>
          <p:cNvGraphicFramePr>
            <a:graphicFrameLocks noGrp="1"/>
          </p:cNvGraphicFramePr>
          <p:nvPr>
            <p:extLst>
              <p:ext uri="{D42A27DB-BD31-4B8C-83A1-F6EECF244321}">
                <p14:modId xmlns:p14="http://schemas.microsoft.com/office/powerpoint/2010/main" val="4040136486"/>
              </p:ext>
            </p:extLst>
          </p:nvPr>
        </p:nvGraphicFramePr>
        <p:xfrm>
          <a:off x="457201" y="1600200"/>
          <a:ext cx="8229598" cy="4683024"/>
        </p:xfrm>
        <a:graphic>
          <a:graphicData uri="http://schemas.openxmlformats.org/drawingml/2006/table">
            <a:tbl>
              <a:tblPr/>
              <a:tblGrid>
                <a:gridCol w="1422564"/>
                <a:gridCol w="864174"/>
                <a:gridCol w="2246853"/>
                <a:gridCol w="864174"/>
                <a:gridCol w="2831833"/>
              </a:tblGrid>
              <a:tr h="188582">
                <a:tc gridSpan="5">
                  <a:txBody>
                    <a:bodyPr/>
                    <a:lstStyle/>
                    <a:p>
                      <a:pPr algn="l" fontAlgn="b"/>
                      <a:r>
                        <a:rPr lang="en-US" sz="1200" b="1" i="0" u="none" strike="noStrike" dirty="0">
                          <a:solidFill>
                            <a:srgbClr val="000000"/>
                          </a:solidFill>
                          <a:effectLst/>
                          <a:latin typeface="Avenir Book"/>
                          <a:cs typeface="Avenir Book"/>
                        </a:rPr>
                        <a:t>Table. Demographic characteristics of patients with </a:t>
                      </a:r>
                      <a:r>
                        <a:rPr lang="en-US" sz="1200" b="1" i="1" u="none" strike="noStrike" dirty="0">
                          <a:solidFill>
                            <a:srgbClr val="000000"/>
                          </a:solidFill>
                          <a:effectLst/>
                          <a:latin typeface="Avenir Book"/>
                          <a:cs typeface="Avenir Book"/>
                        </a:rPr>
                        <a:t>Clostridium difficile</a:t>
                      </a:r>
                      <a:r>
                        <a:rPr lang="en-US" sz="1200" b="1" i="0" u="none" strike="noStrike" dirty="0">
                          <a:solidFill>
                            <a:srgbClr val="000000"/>
                          </a:solidFill>
                          <a:effectLst/>
                          <a:latin typeface="Avenir Book"/>
                          <a:cs typeface="Avenir Book"/>
                        </a:rPr>
                        <a:t>–related deaths, United States, 1999–2004  </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582">
                <a:tc>
                  <a:txBody>
                    <a:bodyPr/>
                    <a:lstStyle/>
                    <a:p>
                      <a:pPr algn="l" fontAlgn="b"/>
                      <a:r>
                        <a:rPr lang="en-US" sz="1200" b="0" i="0" u="none" strike="noStrike">
                          <a:solidFill>
                            <a:srgbClr val="000000"/>
                          </a:solidFill>
                          <a:effectLst/>
                          <a:latin typeface="Avenir Book"/>
                          <a:cs typeface="Avenir Book"/>
                        </a:rPr>
                        <a:t>Demographic group </a:t>
                      </a:r>
                    </a:p>
                  </a:txBody>
                  <a:tcPr marL="12246" marR="12246" marT="122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venir Book"/>
                          <a:cs typeface="Avenir Book"/>
                        </a:rPr>
                        <a:t> </a:t>
                      </a:r>
                    </a:p>
                  </a:txBody>
                  <a:tcPr marL="12246" marR="12246" marT="122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200" b="0" i="1" u="none" strike="noStrike" dirty="0">
                          <a:solidFill>
                            <a:srgbClr val="000000"/>
                          </a:solidFill>
                          <a:effectLst/>
                          <a:latin typeface="Avenir Book"/>
                          <a:cs typeface="Avenir Book"/>
                        </a:rPr>
                        <a:t>C. difficile</a:t>
                      </a:r>
                      <a:r>
                        <a:rPr lang="en-US" sz="1200" b="0" i="0" u="none" strike="noStrike" dirty="0">
                          <a:solidFill>
                            <a:srgbClr val="000000"/>
                          </a:solidFill>
                          <a:effectLst/>
                          <a:latin typeface="Avenir Book"/>
                          <a:cs typeface="Avenir Book"/>
                        </a:rPr>
                        <a:t>-related deaths, no. (%)</a:t>
                      </a:r>
                    </a:p>
                  </a:txBody>
                  <a:tcPr marL="12246" marR="12246" marT="122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200" b="0" i="0" u="none" strike="noStrike" dirty="0">
                          <a:solidFill>
                            <a:srgbClr val="000000"/>
                          </a:solidFill>
                          <a:effectLst/>
                          <a:latin typeface="Avenir Book"/>
                          <a:cs typeface="Avenir Book"/>
                        </a:rPr>
                        <a:t>Age-adjusted </a:t>
                      </a:r>
                      <a:r>
                        <a:rPr lang="en-US" sz="1200" b="0" i="0" u="none" strike="noStrike" dirty="0" smtClean="0">
                          <a:solidFill>
                            <a:srgbClr val="000000"/>
                          </a:solidFill>
                          <a:effectLst/>
                          <a:latin typeface="Avenir Book"/>
                          <a:cs typeface="Avenir Book"/>
                        </a:rPr>
                        <a:t>mortality million</a:t>
                      </a:r>
                      <a:endParaRPr lang="en-US" sz="1200" b="0" i="0" u="none" strike="noStrike" dirty="0">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2">
                <a:tc>
                  <a:txBody>
                    <a:bodyPr/>
                    <a:lstStyle/>
                    <a:p>
                      <a:pPr algn="l" fontAlgn="b"/>
                      <a:r>
                        <a:rPr lang="en-US" sz="1200" b="0" i="1" u="none" strike="noStrike">
                          <a:solidFill>
                            <a:srgbClr val="000000"/>
                          </a:solidFill>
                          <a:effectLst/>
                          <a:latin typeface="Avenir Book"/>
                          <a:cs typeface="Avenir Book"/>
                        </a:rPr>
                        <a:t>Sex</a:t>
                      </a: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1" u="none" strike="noStrike">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1" u="none" strike="noStrike">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1" u="none" strike="noStrike">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1" u="none" strike="noStrike" dirty="0">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r>
              <a:tr h="188582">
                <a:tc>
                  <a:txBody>
                    <a:bodyPr/>
                    <a:lstStyle/>
                    <a:p>
                      <a:pPr algn="l" fontAlgn="b"/>
                      <a:r>
                        <a:rPr lang="en-US" sz="1200" b="0" i="0" u="none" strike="noStrike">
                          <a:solidFill>
                            <a:srgbClr val="000000"/>
                          </a:solidFill>
                          <a:effectLst/>
                          <a:latin typeface="Avenir Book"/>
                          <a:cs typeface="Avenir Book"/>
                        </a:rPr>
                        <a:t>   Female</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12,468 (60)</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11.8</a:t>
                      </a:r>
                    </a:p>
                  </a:txBody>
                  <a:tcPr marL="12246" marR="12246" marT="12246" marB="0" anchor="b">
                    <a:lnL>
                      <a:noFill/>
                    </a:lnL>
                    <a:lnR>
                      <a:noFill/>
                    </a:lnR>
                    <a:lnT>
                      <a:noFill/>
                    </a:lnT>
                    <a:lnB>
                      <a:noFill/>
                    </a:lnB>
                  </a:tcPr>
                </a:tc>
              </a:tr>
              <a:tr h="188582">
                <a:tc>
                  <a:txBody>
                    <a:bodyPr/>
                    <a:lstStyle/>
                    <a:p>
                      <a:pPr algn="l" fontAlgn="b"/>
                      <a:r>
                        <a:rPr lang="en-US" sz="1200" b="0" i="0" u="none" strike="noStrike">
                          <a:solidFill>
                            <a:srgbClr val="000000"/>
                          </a:solidFill>
                          <a:effectLst/>
                          <a:latin typeface="Avenir Book"/>
                          <a:cs typeface="Avenir Book"/>
                        </a:rPr>
                        <a:t>   Male</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venir Book"/>
                          <a:cs typeface="Avenir Book"/>
                        </a:rPr>
                        <a:t> </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venir Book"/>
                          <a:cs typeface="Avenir Book"/>
                        </a:rPr>
                        <a:t>8,174 (40)</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venir Book"/>
                          <a:cs typeface="Avenir Book"/>
                        </a:rPr>
                        <a:t> </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venir Book"/>
                          <a:cs typeface="Avenir Book"/>
                        </a:rPr>
                        <a:t>12.7</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tcPr>
                </a:tc>
              </a:tr>
              <a:tr h="188582">
                <a:tc>
                  <a:txBody>
                    <a:bodyPr/>
                    <a:lstStyle/>
                    <a:p>
                      <a:pPr algn="l" fontAlgn="b"/>
                      <a:r>
                        <a:rPr lang="en-US" sz="1200" b="0" i="1" u="none" strike="noStrike">
                          <a:solidFill>
                            <a:srgbClr val="000000"/>
                          </a:solidFill>
                          <a:effectLst/>
                          <a:latin typeface="Avenir Book"/>
                          <a:cs typeface="Avenir Book"/>
                        </a:rPr>
                        <a:t>Race/ethnicity</a:t>
                      </a: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1" u="none" strike="noStrike">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1" u="none" strike="noStrike">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1" u="none" strike="noStrike">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1" u="none" strike="noStrike">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r>
              <a:tr h="188582">
                <a:tc>
                  <a:txBody>
                    <a:bodyPr/>
                    <a:lstStyle/>
                    <a:p>
                      <a:pPr algn="l" fontAlgn="b"/>
                      <a:r>
                        <a:rPr lang="en-US" sz="1200" b="0" i="0" u="none" strike="noStrike">
                          <a:solidFill>
                            <a:srgbClr val="000000"/>
                          </a:solidFill>
                          <a:effectLst/>
                          <a:latin typeface="Avenir Book"/>
                          <a:cs typeface="Avenir Book"/>
                        </a:rPr>
                        <a:t>   White</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18,534 (90)</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12.9</a:t>
                      </a:r>
                    </a:p>
                  </a:txBody>
                  <a:tcPr marL="12246" marR="12246" marT="12246" marB="0" anchor="b">
                    <a:lnL>
                      <a:noFill/>
                    </a:lnL>
                    <a:lnR>
                      <a:noFill/>
                    </a:lnR>
                    <a:lnT>
                      <a:noFill/>
                    </a:lnT>
                    <a:lnB>
                      <a:noFill/>
                    </a:lnB>
                  </a:tcPr>
                </a:tc>
              </a:tr>
              <a:tr h="188582">
                <a:tc>
                  <a:txBody>
                    <a:bodyPr/>
                    <a:lstStyle/>
                    <a:p>
                      <a:pPr algn="l" fontAlgn="b"/>
                      <a:r>
                        <a:rPr lang="en-US" sz="1200" b="0" i="0" u="none" strike="noStrike">
                          <a:solidFill>
                            <a:srgbClr val="000000"/>
                          </a:solidFill>
                          <a:effectLst/>
                          <a:latin typeface="Avenir Book"/>
                          <a:cs typeface="Avenir Book"/>
                        </a:rPr>
                        <a:t>   Hispanic</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dirty="0">
                          <a:solidFill>
                            <a:srgbClr val="000000"/>
                          </a:solidFill>
                          <a:effectLst/>
                          <a:latin typeface="Avenir Book"/>
                          <a:cs typeface="Avenir Book"/>
                        </a:rPr>
                        <a:t>602 (3)</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7.2</a:t>
                      </a:r>
                    </a:p>
                  </a:txBody>
                  <a:tcPr marL="12246" marR="12246" marT="12246" marB="0" anchor="b">
                    <a:lnL>
                      <a:noFill/>
                    </a:lnL>
                    <a:lnR>
                      <a:noFill/>
                    </a:lnR>
                    <a:lnT>
                      <a:noFill/>
                    </a:lnT>
                    <a:lnB>
                      <a:noFill/>
                    </a:lnB>
                  </a:tcPr>
                </a:tc>
              </a:tr>
              <a:tr h="188582">
                <a:tc>
                  <a:txBody>
                    <a:bodyPr/>
                    <a:lstStyle/>
                    <a:p>
                      <a:pPr algn="l" fontAlgn="b"/>
                      <a:r>
                        <a:rPr lang="en-US" sz="1200" b="0" i="0" u="none" strike="noStrike">
                          <a:solidFill>
                            <a:srgbClr val="000000"/>
                          </a:solidFill>
                          <a:effectLst/>
                          <a:latin typeface="Avenir Book"/>
                          <a:cs typeface="Avenir Book"/>
                        </a:rPr>
                        <a:t>   Black</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1,304 (6)</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9.3</a:t>
                      </a:r>
                    </a:p>
                  </a:txBody>
                  <a:tcPr marL="12246" marR="12246" marT="12246" marB="0" anchor="b">
                    <a:lnL>
                      <a:noFill/>
                    </a:lnL>
                    <a:lnR>
                      <a:noFill/>
                    </a:lnR>
                    <a:lnT>
                      <a:noFill/>
                    </a:lnT>
                    <a:lnB>
                      <a:noFill/>
                    </a:lnB>
                  </a:tcPr>
                </a:tc>
              </a:tr>
              <a:tr h="188582">
                <a:tc gridSpan="2">
                  <a:txBody>
                    <a:bodyPr/>
                    <a:lstStyle/>
                    <a:p>
                      <a:pPr algn="l" fontAlgn="b"/>
                      <a:r>
                        <a:rPr lang="en-US" sz="1200" b="0" i="0" u="none" strike="noStrike">
                          <a:solidFill>
                            <a:srgbClr val="000000"/>
                          </a:solidFill>
                          <a:effectLst/>
                          <a:latin typeface="Avenir Book"/>
                          <a:cs typeface="Avenir Book"/>
                        </a:rPr>
                        <a:t>   Asian/Pacific Islander</a:t>
                      </a:r>
                    </a:p>
                  </a:txBody>
                  <a:tcPr marL="12246" marR="12246" marT="12246" marB="0" anchor="b">
                    <a:lnL>
                      <a:noFill/>
                    </a:lnL>
                    <a:lnR>
                      <a:noFill/>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Avenir Book"/>
                          <a:cs typeface="Avenir Book"/>
                        </a:rPr>
                        <a:t>130 (1)</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3.5</a:t>
                      </a:r>
                    </a:p>
                  </a:txBody>
                  <a:tcPr marL="12246" marR="12246" marT="12246" marB="0" anchor="b">
                    <a:lnL>
                      <a:noFill/>
                    </a:lnL>
                    <a:lnR>
                      <a:noFill/>
                    </a:lnR>
                    <a:lnT>
                      <a:noFill/>
                    </a:lnT>
                    <a:lnB>
                      <a:noFill/>
                    </a:lnB>
                  </a:tcPr>
                </a:tc>
              </a:tr>
              <a:tr h="188582">
                <a:tc gridSpan="2">
                  <a:txBody>
                    <a:bodyPr/>
                    <a:lstStyle/>
                    <a:p>
                      <a:pPr algn="l" fontAlgn="b"/>
                      <a:r>
                        <a:rPr lang="en-US" sz="1200" b="0" i="0" u="none" strike="noStrike">
                          <a:solidFill>
                            <a:srgbClr val="000000"/>
                          </a:solidFill>
                          <a:effectLst/>
                          <a:latin typeface="Avenir Book"/>
                          <a:cs typeface="Avenir Book"/>
                        </a:rPr>
                        <a:t>   Native American/Alaska native</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Avenir Book"/>
                          <a:cs typeface="Avenir Book"/>
                        </a:rPr>
                        <a:t>63 (&lt;1)</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venir Book"/>
                          <a:cs typeface="Avenir Book"/>
                        </a:rPr>
                        <a:t> </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venir Book"/>
                          <a:cs typeface="Avenir Book"/>
                        </a:rPr>
                        <a:t>7.9</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tcPr>
                </a:tc>
              </a:tr>
              <a:tr h="188582">
                <a:tc>
                  <a:txBody>
                    <a:bodyPr/>
                    <a:lstStyle/>
                    <a:p>
                      <a:pPr algn="l" fontAlgn="b"/>
                      <a:r>
                        <a:rPr lang="en-US" sz="1200" b="0" i="1" u="none" strike="noStrike">
                          <a:solidFill>
                            <a:srgbClr val="000000"/>
                          </a:solidFill>
                          <a:effectLst/>
                          <a:latin typeface="Avenir Book"/>
                          <a:cs typeface="Avenir Book"/>
                        </a:rPr>
                        <a:t>Age group, year</a:t>
                      </a: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1" u="none" strike="noStrike">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1" u="none" strike="noStrike">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1" u="none" strike="noStrike">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1" u="none" strike="noStrike" dirty="0">
                        <a:solidFill>
                          <a:srgbClr val="000000"/>
                        </a:solidFill>
                        <a:effectLst/>
                        <a:latin typeface="Avenir Book"/>
                        <a:cs typeface="Avenir Book"/>
                      </a:endParaRPr>
                    </a:p>
                  </a:txBody>
                  <a:tcPr marL="12246" marR="12246" marT="12246" marB="0" anchor="b">
                    <a:lnL>
                      <a:noFill/>
                    </a:lnL>
                    <a:lnR>
                      <a:noFill/>
                    </a:lnR>
                    <a:lnT w="6350" cap="flat" cmpd="sng" algn="ctr">
                      <a:solidFill>
                        <a:srgbClr val="000000"/>
                      </a:solidFill>
                      <a:prstDash val="solid"/>
                      <a:round/>
                      <a:headEnd type="none" w="med" len="med"/>
                      <a:tailEnd type="none" w="med" len="med"/>
                    </a:lnT>
                    <a:lnB>
                      <a:noFill/>
                    </a:lnB>
                  </a:tcPr>
                </a:tc>
              </a:tr>
              <a:tr h="188582">
                <a:tc>
                  <a:txBody>
                    <a:bodyPr/>
                    <a:lstStyle/>
                    <a:p>
                      <a:pPr algn="l" fontAlgn="b"/>
                      <a:r>
                        <a:rPr lang="en-US" sz="1200" b="0" i="0" u="none" strike="noStrike">
                          <a:solidFill>
                            <a:srgbClr val="000000"/>
                          </a:solidFill>
                          <a:effectLst/>
                          <a:latin typeface="Avenir Book"/>
                          <a:cs typeface="Avenir Book"/>
                        </a:rPr>
                        <a:t>   &lt;1</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17 (&lt;1)</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0.7</a:t>
                      </a:r>
                    </a:p>
                  </a:txBody>
                  <a:tcPr marL="12246" marR="12246" marT="12246" marB="0" anchor="b">
                    <a:lnL>
                      <a:noFill/>
                    </a:lnL>
                    <a:lnR>
                      <a:noFill/>
                    </a:lnR>
                    <a:lnT>
                      <a:noFill/>
                    </a:lnT>
                    <a:lnB>
                      <a:noFill/>
                    </a:lnB>
                  </a:tcPr>
                </a:tc>
              </a:tr>
              <a:tr h="188582">
                <a:tc>
                  <a:txBody>
                    <a:bodyPr/>
                    <a:lstStyle/>
                    <a:p>
                      <a:pPr algn="l" fontAlgn="b"/>
                      <a:r>
                        <a:rPr lang="en-US" sz="1200" b="0" i="0" u="none" strike="noStrike">
                          <a:solidFill>
                            <a:srgbClr val="000000"/>
                          </a:solidFill>
                          <a:effectLst/>
                          <a:latin typeface="Avenir Book"/>
                          <a:cs typeface="Avenir Book"/>
                        </a:rPr>
                        <a:t>   1-4</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11 (&lt;1)</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0.1</a:t>
                      </a:r>
                    </a:p>
                  </a:txBody>
                  <a:tcPr marL="12246" marR="12246" marT="12246" marB="0" anchor="b">
                    <a:lnL>
                      <a:noFill/>
                    </a:lnL>
                    <a:lnR>
                      <a:noFill/>
                    </a:lnR>
                    <a:lnT>
                      <a:noFill/>
                    </a:lnT>
                    <a:lnB>
                      <a:noFill/>
                    </a:lnB>
                  </a:tcPr>
                </a:tc>
              </a:tr>
              <a:tr h="188582">
                <a:tc>
                  <a:txBody>
                    <a:bodyPr/>
                    <a:lstStyle/>
                    <a:p>
                      <a:pPr algn="l" fontAlgn="b"/>
                      <a:r>
                        <a:rPr lang="en-US" sz="1200" b="0" i="0" u="none" strike="noStrike">
                          <a:solidFill>
                            <a:srgbClr val="000000"/>
                          </a:solidFill>
                          <a:effectLst/>
                          <a:latin typeface="Avenir Book"/>
                          <a:cs typeface="Avenir Book"/>
                        </a:rPr>
                        <a:t>   5-14</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12 (&lt;1)</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0.1</a:t>
                      </a:r>
                    </a:p>
                  </a:txBody>
                  <a:tcPr marL="12246" marR="12246" marT="12246" marB="0" anchor="b">
                    <a:lnL>
                      <a:noFill/>
                    </a:lnL>
                    <a:lnR>
                      <a:noFill/>
                    </a:lnR>
                    <a:lnT>
                      <a:noFill/>
                    </a:lnT>
                    <a:lnB>
                      <a:noFill/>
                    </a:lnB>
                  </a:tcPr>
                </a:tc>
              </a:tr>
              <a:tr h="188582">
                <a:tc>
                  <a:txBody>
                    <a:bodyPr/>
                    <a:lstStyle/>
                    <a:p>
                      <a:pPr algn="l" fontAlgn="b"/>
                      <a:r>
                        <a:rPr lang="en-US" sz="1200" b="0" i="0" u="none" strike="noStrike">
                          <a:solidFill>
                            <a:srgbClr val="000000"/>
                          </a:solidFill>
                          <a:effectLst/>
                          <a:latin typeface="Avenir Book"/>
                          <a:cs typeface="Avenir Book"/>
                        </a:rPr>
                        <a:t>   15-24</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24 (&lt;1)</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0.1</a:t>
                      </a:r>
                    </a:p>
                  </a:txBody>
                  <a:tcPr marL="12246" marR="12246" marT="12246" marB="0" anchor="b">
                    <a:lnL>
                      <a:noFill/>
                    </a:lnL>
                    <a:lnR>
                      <a:noFill/>
                    </a:lnR>
                    <a:lnT>
                      <a:noFill/>
                    </a:lnT>
                    <a:lnB>
                      <a:noFill/>
                    </a:lnB>
                  </a:tcPr>
                </a:tc>
              </a:tr>
              <a:tr h="188582">
                <a:tc>
                  <a:txBody>
                    <a:bodyPr/>
                    <a:lstStyle/>
                    <a:p>
                      <a:pPr algn="l" fontAlgn="b"/>
                      <a:r>
                        <a:rPr lang="en-US" sz="1200" b="0" i="0" u="none" strike="noStrike">
                          <a:solidFill>
                            <a:srgbClr val="000000"/>
                          </a:solidFill>
                          <a:effectLst/>
                          <a:latin typeface="Avenir Book"/>
                          <a:cs typeface="Avenir Book"/>
                        </a:rPr>
                        <a:t>   25-34</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62 (&lt;1)</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0.3</a:t>
                      </a:r>
                    </a:p>
                  </a:txBody>
                  <a:tcPr marL="12246" marR="12246" marT="12246" marB="0" anchor="b">
                    <a:lnL>
                      <a:noFill/>
                    </a:lnL>
                    <a:lnR>
                      <a:noFill/>
                    </a:lnR>
                    <a:lnT>
                      <a:noFill/>
                    </a:lnT>
                    <a:lnB>
                      <a:noFill/>
                    </a:lnB>
                  </a:tcPr>
                </a:tc>
              </a:tr>
              <a:tr h="188582">
                <a:tc>
                  <a:txBody>
                    <a:bodyPr/>
                    <a:lstStyle/>
                    <a:p>
                      <a:pPr algn="l" fontAlgn="b"/>
                      <a:r>
                        <a:rPr lang="en-US" sz="1200" b="0" i="0" u="none" strike="noStrike">
                          <a:solidFill>
                            <a:srgbClr val="000000"/>
                          </a:solidFill>
                          <a:effectLst/>
                          <a:latin typeface="Avenir Book"/>
                          <a:cs typeface="Avenir Book"/>
                        </a:rPr>
                        <a:t>   35-44</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171 (1)</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0.6</a:t>
                      </a:r>
                    </a:p>
                  </a:txBody>
                  <a:tcPr marL="12246" marR="12246" marT="12246" marB="0" anchor="b">
                    <a:lnL>
                      <a:noFill/>
                    </a:lnL>
                    <a:lnR>
                      <a:noFill/>
                    </a:lnR>
                    <a:lnT>
                      <a:noFill/>
                    </a:lnT>
                    <a:lnB>
                      <a:noFill/>
                    </a:lnB>
                  </a:tcPr>
                </a:tc>
              </a:tr>
              <a:tr h="188582">
                <a:tc>
                  <a:txBody>
                    <a:bodyPr/>
                    <a:lstStyle/>
                    <a:p>
                      <a:pPr algn="l" fontAlgn="b"/>
                      <a:r>
                        <a:rPr lang="en-US" sz="1200" b="0" i="0" u="none" strike="noStrike">
                          <a:solidFill>
                            <a:srgbClr val="000000"/>
                          </a:solidFill>
                          <a:effectLst/>
                          <a:latin typeface="Avenir Book"/>
                          <a:cs typeface="Avenir Book"/>
                        </a:rPr>
                        <a:t>   45-54</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464 (2)</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2.0</a:t>
                      </a:r>
                    </a:p>
                  </a:txBody>
                  <a:tcPr marL="12246" marR="12246" marT="12246" marB="0" anchor="b">
                    <a:lnL>
                      <a:noFill/>
                    </a:lnL>
                    <a:lnR>
                      <a:noFill/>
                    </a:lnR>
                    <a:lnT>
                      <a:noFill/>
                    </a:lnT>
                    <a:lnB>
                      <a:noFill/>
                    </a:lnB>
                  </a:tcPr>
                </a:tc>
              </a:tr>
              <a:tr h="188582">
                <a:tc>
                  <a:txBody>
                    <a:bodyPr/>
                    <a:lstStyle/>
                    <a:p>
                      <a:pPr algn="l" fontAlgn="b"/>
                      <a:r>
                        <a:rPr lang="en-US" sz="1200" b="0" i="0" u="none" strike="noStrike">
                          <a:solidFill>
                            <a:srgbClr val="000000"/>
                          </a:solidFill>
                          <a:effectLst/>
                          <a:latin typeface="Avenir Book"/>
                          <a:cs typeface="Avenir Book"/>
                        </a:rPr>
                        <a:t>   55-64</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1,159 (6)</a:t>
                      </a:r>
                    </a:p>
                  </a:txBody>
                  <a:tcPr marL="12246" marR="12246" marT="12246" marB="0" anchor="b">
                    <a:lnL>
                      <a:noFill/>
                    </a:lnL>
                    <a:lnR>
                      <a:noFill/>
                    </a:lnR>
                    <a:lnT>
                      <a:noFill/>
                    </a:lnT>
                    <a:lnB>
                      <a:noFill/>
                    </a:lnB>
                  </a:tcPr>
                </a:tc>
                <a:tc>
                  <a:txBody>
                    <a:bodyPr/>
                    <a:lstStyle/>
                    <a:p>
                      <a:pPr algn="l" fontAlgn="b"/>
                      <a:endParaRPr lang="en-US" sz="1200" b="0" i="0" u="none" strike="noStrike">
                        <a:solidFill>
                          <a:srgbClr val="000000"/>
                        </a:solidFill>
                        <a:effectLst/>
                        <a:latin typeface="Avenir Book"/>
                        <a:cs typeface="Avenir Book"/>
                      </a:endParaRPr>
                    </a:p>
                  </a:txBody>
                  <a:tcPr marL="12246" marR="12246" marT="12246" marB="0" anchor="b">
                    <a:lnL>
                      <a:noFill/>
                    </a:lnL>
                    <a:lnR>
                      <a:noFill/>
                    </a:lnR>
                    <a:lnT>
                      <a:noFill/>
                    </a:lnT>
                    <a:lnB>
                      <a:noFill/>
                    </a:lnB>
                  </a:tcPr>
                </a:tc>
                <a:tc>
                  <a:txBody>
                    <a:bodyPr/>
                    <a:lstStyle/>
                    <a:p>
                      <a:pPr algn="ctr" fontAlgn="b"/>
                      <a:r>
                        <a:rPr lang="en-US" sz="1200" b="0" i="0" u="none" strike="noStrike">
                          <a:solidFill>
                            <a:srgbClr val="000000"/>
                          </a:solidFill>
                          <a:effectLst/>
                          <a:latin typeface="Avenir Book"/>
                          <a:cs typeface="Avenir Book"/>
                        </a:rPr>
                        <a:t>7.6</a:t>
                      </a:r>
                    </a:p>
                  </a:txBody>
                  <a:tcPr marL="12246" marR="12246" marT="12246" marB="0" anchor="b">
                    <a:lnL>
                      <a:noFill/>
                    </a:lnL>
                    <a:lnR>
                      <a:noFill/>
                    </a:lnR>
                    <a:lnT>
                      <a:noFill/>
                    </a:lnT>
                    <a:lnB>
                      <a:noFill/>
                    </a:lnB>
                  </a:tcPr>
                </a:tc>
              </a:tr>
              <a:tr h="188582">
                <a:tc>
                  <a:txBody>
                    <a:bodyPr/>
                    <a:lstStyle/>
                    <a:p>
                      <a:pPr algn="l" fontAlgn="b"/>
                      <a:r>
                        <a:rPr lang="en-US" sz="1200" b="1" i="0" u="none" strike="noStrike" dirty="0">
                          <a:solidFill>
                            <a:srgbClr val="000000"/>
                          </a:solidFill>
                          <a:effectLst/>
                          <a:latin typeface="Avenir Book"/>
                          <a:cs typeface="Avenir Book"/>
                        </a:rPr>
                        <a:t>   65-74</a:t>
                      </a:r>
                    </a:p>
                  </a:txBody>
                  <a:tcPr marL="12246" marR="12246" marT="12246" marB="0" anchor="b">
                    <a:lnL>
                      <a:noFill/>
                    </a:lnL>
                    <a:lnR>
                      <a:noFill/>
                    </a:lnR>
                    <a:lnT>
                      <a:noFill/>
                    </a:lnT>
                    <a:lnB>
                      <a:noFill/>
                    </a:lnB>
                    <a:solidFill>
                      <a:srgbClr val="FFFF00"/>
                    </a:solidFill>
                  </a:tcPr>
                </a:tc>
                <a:tc>
                  <a:txBody>
                    <a:bodyPr/>
                    <a:lstStyle/>
                    <a:p>
                      <a:pPr algn="l" fontAlgn="b"/>
                      <a:r>
                        <a:rPr lang="en-US" sz="1200" b="1" i="0" u="none" strike="noStrike" dirty="0">
                          <a:solidFill>
                            <a:srgbClr val="000000"/>
                          </a:solidFill>
                          <a:effectLst/>
                          <a:latin typeface="Avenir Book"/>
                          <a:cs typeface="Avenir Book"/>
                        </a:rPr>
                        <a:t> </a:t>
                      </a:r>
                    </a:p>
                  </a:txBody>
                  <a:tcPr marL="12246" marR="12246" marT="12246" marB="0" anchor="b">
                    <a:lnL>
                      <a:noFill/>
                    </a:lnL>
                    <a:lnR>
                      <a:noFill/>
                    </a:lnR>
                    <a:lnT>
                      <a:noFill/>
                    </a:lnT>
                    <a:lnB>
                      <a:noFill/>
                    </a:lnB>
                    <a:solidFill>
                      <a:srgbClr val="FFFF00"/>
                    </a:solidFill>
                  </a:tcPr>
                </a:tc>
                <a:tc>
                  <a:txBody>
                    <a:bodyPr/>
                    <a:lstStyle/>
                    <a:p>
                      <a:pPr algn="ctr" fontAlgn="b"/>
                      <a:r>
                        <a:rPr lang="en-US" sz="1200" b="1" i="0" u="none" strike="noStrike" dirty="0">
                          <a:solidFill>
                            <a:srgbClr val="000000"/>
                          </a:solidFill>
                          <a:effectLst/>
                          <a:latin typeface="Avenir Book"/>
                          <a:cs typeface="Avenir Book"/>
                        </a:rPr>
                        <a:t>3,238 (16)</a:t>
                      </a:r>
                    </a:p>
                  </a:txBody>
                  <a:tcPr marL="12246" marR="12246" marT="12246" marB="0" anchor="b">
                    <a:lnL>
                      <a:noFill/>
                    </a:lnL>
                    <a:lnR>
                      <a:noFill/>
                    </a:lnR>
                    <a:lnT>
                      <a:noFill/>
                    </a:lnT>
                    <a:lnB>
                      <a:noFill/>
                    </a:lnB>
                    <a:solidFill>
                      <a:srgbClr val="FFFF00"/>
                    </a:solidFill>
                  </a:tcPr>
                </a:tc>
                <a:tc>
                  <a:txBody>
                    <a:bodyPr/>
                    <a:lstStyle/>
                    <a:p>
                      <a:pPr algn="l" fontAlgn="b"/>
                      <a:r>
                        <a:rPr lang="en-US" sz="1200" b="1" i="0" u="none" strike="noStrike">
                          <a:solidFill>
                            <a:srgbClr val="000000"/>
                          </a:solidFill>
                          <a:effectLst/>
                          <a:latin typeface="Avenir Book"/>
                          <a:cs typeface="Avenir Book"/>
                        </a:rPr>
                        <a:t> </a:t>
                      </a:r>
                    </a:p>
                  </a:txBody>
                  <a:tcPr marL="12246" marR="12246" marT="12246" marB="0" anchor="b">
                    <a:lnL>
                      <a:noFill/>
                    </a:lnL>
                    <a:lnR>
                      <a:noFill/>
                    </a:lnR>
                    <a:lnT>
                      <a:noFill/>
                    </a:lnT>
                    <a:lnB>
                      <a:noFill/>
                    </a:lnB>
                    <a:solidFill>
                      <a:srgbClr val="FFFF00"/>
                    </a:solidFill>
                  </a:tcPr>
                </a:tc>
                <a:tc>
                  <a:txBody>
                    <a:bodyPr/>
                    <a:lstStyle/>
                    <a:p>
                      <a:pPr algn="ctr" fontAlgn="b"/>
                      <a:r>
                        <a:rPr lang="en-US" sz="1200" b="1" i="0" u="none" strike="noStrike" dirty="0">
                          <a:solidFill>
                            <a:srgbClr val="000000"/>
                          </a:solidFill>
                          <a:effectLst/>
                          <a:latin typeface="Avenir Book"/>
                          <a:cs typeface="Avenir Book"/>
                        </a:rPr>
                        <a:t>29.3</a:t>
                      </a:r>
                    </a:p>
                  </a:txBody>
                  <a:tcPr marL="12246" marR="12246" marT="12246" marB="0" anchor="b">
                    <a:lnL>
                      <a:noFill/>
                    </a:lnL>
                    <a:lnR>
                      <a:noFill/>
                    </a:lnR>
                    <a:lnT>
                      <a:noFill/>
                    </a:lnT>
                    <a:lnB>
                      <a:noFill/>
                    </a:lnB>
                    <a:solidFill>
                      <a:srgbClr val="FFFF00"/>
                    </a:solidFill>
                  </a:tcPr>
                </a:tc>
              </a:tr>
              <a:tr h="188582">
                <a:tc>
                  <a:txBody>
                    <a:bodyPr/>
                    <a:lstStyle/>
                    <a:p>
                      <a:pPr algn="l" fontAlgn="b"/>
                      <a:r>
                        <a:rPr lang="en-US" sz="1200" b="1" i="0" u="none" strike="noStrike">
                          <a:solidFill>
                            <a:srgbClr val="000000"/>
                          </a:solidFill>
                          <a:effectLst/>
                          <a:latin typeface="Avenir Book"/>
                          <a:cs typeface="Avenir Book"/>
                        </a:rPr>
                        <a:t>   75-84</a:t>
                      </a:r>
                    </a:p>
                  </a:txBody>
                  <a:tcPr marL="12246" marR="12246" marT="12246" marB="0" anchor="b">
                    <a:lnL>
                      <a:noFill/>
                    </a:lnL>
                    <a:lnR>
                      <a:noFill/>
                    </a:lnR>
                    <a:lnT>
                      <a:noFill/>
                    </a:lnT>
                    <a:lnB>
                      <a:noFill/>
                    </a:lnB>
                    <a:solidFill>
                      <a:srgbClr val="FFFF00"/>
                    </a:solidFill>
                  </a:tcPr>
                </a:tc>
                <a:tc>
                  <a:txBody>
                    <a:bodyPr/>
                    <a:lstStyle/>
                    <a:p>
                      <a:pPr algn="l" fontAlgn="b"/>
                      <a:r>
                        <a:rPr lang="en-US" sz="1200" b="1" i="0" u="none" strike="noStrike" dirty="0">
                          <a:solidFill>
                            <a:srgbClr val="000000"/>
                          </a:solidFill>
                          <a:effectLst/>
                          <a:latin typeface="Avenir Book"/>
                          <a:cs typeface="Avenir Book"/>
                        </a:rPr>
                        <a:t> </a:t>
                      </a:r>
                    </a:p>
                  </a:txBody>
                  <a:tcPr marL="12246" marR="12246" marT="12246" marB="0" anchor="b">
                    <a:lnL>
                      <a:noFill/>
                    </a:lnL>
                    <a:lnR>
                      <a:noFill/>
                    </a:lnR>
                    <a:lnT>
                      <a:noFill/>
                    </a:lnT>
                    <a:lnB>
                      <a:noFill/>
                    </a:lnB>
                    <a:solidFill>
                      <a:srgbClr val="FFFF00"/>
                    </a:solidFill>
                  </a:tcPr>
                </a:tc>
                <a:tc>
                  <a:txBody>
                    <a:bodyPr/>
                    <a:lstStyle/>
                    <a:p>
                      <a:pPr algn="ctr" fontAlgn="b"/>
                      <a:r>
                        <a:rPr lang="en-US" sz="1200" b="1" i="0" u="none" strike="noStrike" dirty="0">
                          <a:solidFill>
                            <a:srgbClr val="000000"/>
                          </a:solidFill>
                          <a:effectLst/>
                          <a:latin typeface="Avenir Book"/>
                          <a:cs typeface="Avenir Book"/>
                        </a:rPr>
                        <a:t>7,850 (38)</a:t>
                      </a:r>
                    </a:p>
                  </a:txBody>
                  <a:tcPr marL="12246" marR="12246" marT="12246" marB="0" anchor="b">
                    <a:lnL>
                      <a:noFill/>
                    </a:lnL>
                    <a:lnR>
                      <a:noFill/>
                    </a:lnR>
                    <a:lnT>
                      <a:noFill/>
                    </a:lnT>
                    <a:lnB>
                      <a:noFill/>
                    </a:lnB>
                    <a:solidFill>
                      <a:srgbClr val="FFFF00"/>
                    </a:solidFill>
                  </a:tcPr>
                </a:tc>
                <a:tc>
                  <a:txBody>
                    <a:bodyPr/>
                    <a:lstStyle/>
                    <a:p>
                      <a:pPr algn="l" fontAlgn="b"/>
                      <a:r>
                        <a:rPr lang="en-US" sz="1200" b="1" i="0" u="none" strike="noStrike" dirty="0">
                          <a:solidFill>
                            <a:srgbClr val="000000"/>
                          </a:solidFill>
                          <a:effectLst/>
                          <a:latin typeface="Avenir Book"/>
                          <a:cs typeface="Avenir Book"/>
                        </a:rPr>
                        <a:t> </a:t>
                      </a:r>
                    </a:p>
                  </a:txBody>
                  <a:tcPr marL="12246" marR="12246" marT="12246" marB="0" anchor="b">
                    <a:lnL>
                      <a:noFill/>
                    </a:lnL>
                    <a:lnR>
                      <a:noFill/>
                    </a:lnR>
                    <a:lnT>
                      <a:noFill/>
                    </a:lnT>
                    <a:lnB>
                      <a:noFill/>
                    </a:lnB>
                    <a:solidFill>
                      <a:srgbClr val="FFFF00"/>
                    </a:solidFill>
                  </a:tcPr>
                </a:tc>
                <a:tc>
                  <a:txBody>
                    <a:bodyPr/>
                    <a:lstStyle/>
                    <a:p>
                      <a:pPr algn="ctr" fontAlgn="b"/>
                      <a:r>
                        <a:rPr lang="en-US" sz="1200" b="1" i="0" u="none" strike="noStrike" dirty="0">
                          <a:solidFill>
                            <a:srgbClr val="000000"/>
                          </a:solidFill>
                          <a:effectLst/>
                          <a:latin typeface="Avenir Book"/>
                          <a:cs typeface="Avenir Book"/>
                        </a:rPr>
                        <a:t>104</a:t>
                      </a:r>
                    </a:p>
                  </a:txBody>
                  <a:tcPr marL="12246" marR="12246" marT="12246" marB="0" anchor="b">
                    <a:lnL>
                      <a:noFill/>
                    </a:lnL>
                    <a:lnR>
                      <a:noFill/>
                    </a:lnR>
                    <a:lnT>
                      <a:noFill/>
                    </a:lnT>
                    <a:lnB>
                      <a:noFill/>
                    </a:lnB>
                    <a:solidFill>
                      <a:srgbClr val="FFFF00"/>
                    </a:solidFill>
                  </a:tcPr>
                </a:tc>
              </a:tr>
              <a:tr h="188582">
                <a:tc>
                  <a:txBody>
                    <a:bodyPr/>
                    <a:lstStyle/>
                    <a:p>
                      <a:pPr algn="l" fontAlgn="b"/>
                      <a:r>
                        <a:rPr lang="en-US" sz="1200" b="1" i="0" u="none" strike="noStrike">
                          <a:solidFill>
                            <a:srgbClr val="000000"/>
                          </a:solidFill>
                          <a:effectLst/>
                          <a:latin typeface="Avenir Book"/>
                          <a:cs typeface="Avenir Book"/>
                        </a:rPr>
                        <a:t>   ≥ 85</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1" i="0" u="none" strike="noStrike">
                          <a:solidFill>
                            <a:srgbClr val="000000"/>
                          </a:solidFill>
                          <a:effectLst/>
                          <a:latin typeface="Avenir Book"/>
                          <a:cs typeface="Avenir Book"/>
                        </a:rPr>
                        <a:t> </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effectLst/>
                          <a:latin typeface="Avenir Book"/>
                          <a:cs typeface="Avenir Book"/>
                        </a:rPr>
                        <a:t>7,623 (37)</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1" i="0" u="none" strike="noStrike">
                          <a:solidFill>
                            <a:srgbClr val="000000"/>
                          </a:solidFill>
                          <a:effectLst/>
                          <a:latin typeface="Avenir Book"/>
                          <a:cs typeface="Avenir Book"/>
                        </a:rPr>
                        <a:t> </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effectLst/>
                          <a:latin typeface="Avenir Book"/>
                          <a:cs typeface="Avenir Book"/>
                        </a:rPr>
                        <a:t>287.1</a:t>
                      </a:r>
                    </a:p>
                  </a:txBody>
                  <a:tcPr marL="12246" marR="12246" marT="1224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r>
              <a:tr h="188582">
                <a:tc>
                  <a:txBody>
                    <a:bodyPr/>
                    <a:lstStyle/>
                    <a:p>
                      <a:pPr algn="l" fontAlgn="b"/>
                      <a:r>
                        <a:rPr lang="en-US" sz="1200" b="0" i="0" u="none" strike="noStrike">
                          <a:solidFill>
                            <a:srgbClr val="000000"/>
                          </a:solidFill>
                          <a:effectLst/>
                          <a:latin typeface="Avenir Book"/>
                          <a:cs typeface="Avenir Book"/>
                        </a:rPr>
                        <a:t>Total</a:t>
                      </a:r>
                    </a:p>
                  </a:txBody>
                  <a:tcPr marL="12246" marR="12246" marT="122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venir Book"/>
                          <a:cs typeface="Avenir Book"/>
                        </a:rPr>
                        <a:t> </a:t>
                      </a:r>
                    </a:p>
                  </a:txBody>
                  <a:tcPr marL="12246" marR="12246" marT="122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venir Book"/>
                          <a:cs typeface="Avenir Book"/>
                        </a:rPr>
                        <a:t>20,642</a:t>
                      </a:r>
                    </a:p>
                  </a:txBody>
                  <a:tcPr marL="12246" marR="12246" marT="122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venir Book"/>
                          <a:cs typeface="Avenir Book"/>
                        </a:rPr>
                        <a:t> </a:t>
                      </a:r>
                    </a:p>
                  </a:txBody>
                  <a:tcPr marL="12246" marR="12246" marT="122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venir Book"/>
                          <a:cs typeface="Avenir Book"/>
                        </a:rPr>
                        <a:t>12.2</a:t>
                      </a:r>
                    </a:p>
                  </a:txBody>
                  <a:tcPr marL="12246" marR="12246" marT="122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16010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7B251"/>
                </a:solidFill>
                <a:latin typeface="Avenir Book"/>
                <a:cs typeface="Avenir Book"/>
              </a:rPr>
              <a:t>Dearth</a:t>
            </a:r>
            <a:r>
              <a:rPr lang="en-US" dirty="0" smtClean="0">
                <a:latin typeface="Avenir Book"/>
                <a:cs typeface="Avenir Book"/>
              </a:rPr>
              <a:t> </a:t>
            </a:r>
            <a:r>
              <a:rPr lang="en-US" dirty="0" smtClean="0">
                <a:solidFill>
                  <a:srgbClr val="215723"/>
                </a:solidFill>
                <a:latin typeface="Avenir Book"/>
                <a:cs typeface="Avenir Book"/>
              </a:rPr>
              <a:t>of Public Awareness</a:t>
            </a:r>
            <a:endParaRPr lang="en-US" dirty="0">
              <a:solidFill>
                <a:srgbClr val="215723"/>
              </a:solidFill>
              <a:latin typeface="Avenir Book"/>
              <a:cs typeface="Avenir Book"/>
            </a:endParaRPr>
          </a:p>
        </p:txBody>
      </p:sp>
      <p:sp>
        <p:nvSpPr>
          <p:cNvPr id="3" name="Content Placeholder 2"/>
          <p:cNvSpPr>
            <a:spLocks noGrp="1"/>
          </p:cNvSpPr>
          <p:nvPr>
            <p:ph idx="1"/>
          </p:nvPr>
        </p:nvSpPr>
        <p:spPr/>
        <p:txBody>
          <a:bodyPr>
            <a:normAutofit lnSpcReduction="10000"/>
          </a:bodyPr>
          <a:lstStyle/>
          <a:p>
            <a:pPr>
              <a:spcAft>
                <a:spcPts val="600"/>
              </a:spcAft>
              <a:buClr>
                <a:srgbClr val="215723"/>
              </a:buClr>
              <a:buFont typeface="Wingdings" charset="2"/>
              <a:buChar char="§"/>
            </a:pPr>
            <a:r>
              <a:rPr lang="en-US" dirty="0" smtClean="0">
                <a:solidFill>
                  <a:schemeClr val="tx1">
                    <a:lumMod val="75000"/>
                    <a:lumOff val="25000"/>
                  </a:schemeClr>
                </a:solidFill>
                <a:latin typeface="Avenir Book"/>
                <a:cs typeface="Avenir Book"/>
              </a:rPr>
              <a:t>Unlike MRSA and pneumonia, </a:t>
            </a:r>
            <a:r>
              <a:rPr lang="en-US" i="1" dirty="0" smtClean="0">
                <a:solidFill>
                  <a:schemeClr val="tx1">
                    <a:lumMod val="75000"/>
                    <a:lumOff val="25000"/>
                  </a:schemeClr>
                </a:solidFill>
                <a:latin typeface="Avenir Book"/>
                <a:cs typeface="Avenir Book"/>
              </a:rPr>
              <a:t>C. diff </a:t>
            </a:r>
            <a:r>
              <a:rPr lang="en-US" dirty="0" smtClean="0">
                <a:solidFill>
                  <a:schemeClr val="tx1">
                    <a:lumMod val="75000"/>
                    <a:lumOff val="25000"/>
                  </a:schemeClr>
                </a:solidFill>
                <a:latin typeface="Avenir Book"/>
                <a:cs typeface="Avenir Book"/>
              </a:rPr>
              <a:t>has yet to capture the public’s attention</a:t>
            </a:r>
          </a:p>
          <a:p>
            <a:pPr>
              <a:spcAft>
                <a:spcPts val="600"/>
              </a:spcAft>
              <a:buClr>
                <a:srgbClr val="215723"/>
              </a:buClr>
              <a:buFont typeface="Wingdings" charset="2"/>
              <a:buChar char="§"/>
            </a:pPr>
            <a:r>
              <a:rPr lang="en-US" dirty="0" smtClean="0">
                <a:solidFill>
                  <a:schemeClr val="tx1">
                    <a:lumMod val="75000"/>
                    <a:lumOff val="25000"/>
                  </a:schemeClr>
                </a:solidFill>
                <a:latin typeface="Avenir Book"/>
                <a:cs typeface="Avenir Book"/>
              </a:rPr>
              <a:t>In a recent PLF survey: </a:t>
            </a:r>
          </a:p>
          <a:p>
            <a:pPr lvl="1">
              <a:spcAft>
                <a:spcPts val="600"/>
              </a:spcAft>
              <a:buClr>
                <a:srgbClr val="215723"/>
              </a:buClr>
              <a:buFont typeface="Lucida Grande"/>
              <a:buChar char="→"/>
            </a:pPr>
            <a:r>
              <a:rPr lang="en-US" dirty="0" smtClean="0">
                <a:solidFill>
                  <a:schemeClr val="tx1">
                    <a:lumMod val="75000"/>
                    <a:lumOff val="25000"/>
                  </a:schemeClr>
                </a:solidFill>
                <a:latin typeface="Avenir Book"/>
                <a:cs typeface="Avenir Book"/>
              </a:rPr>
              <a:t> </a:t>
            </a:r>
            <a:r>
              <a:rPr lang="en-US" dirty="0" smtClean="0">
                <a:solidFill>
                  <a:srgbClr val="57B251"/>
                </a:solidFill>
                <a:latin typeface="Avenir Book"/>
                <a:cs typeface="Avenir Book"/>
              </a:rPr>
              <a:t>64%</a:t>
            </a:r>
            <a:r>
              <a:rPr lang="en-US" dirty="0" smtClean="0">
                <a:solidFill>
                  <a:schemeClr val="tx1">
                    <a:lumMod val="75000"/>
                    <a:lumOff val="25000"/>
                  </a:schemeClr>
                </a:solidFill>
                <a:latin typeface="Avenir Book"/>
                <a:cs typeface="Avenir Book"/>
              </a:rPr>
              <a:t> of CDI sufferers first heard of </a:t>
            </a:r>
            <a:r>
              <a:rPr lang="en-US" i="1" dirty="0" smtClean="0">
                <a:solidFill>
                  <a:schemeClr val="tx1">
                    <a:lumMod val="75000"/>
                    <a:lumOff val="25000"/>
                  </a:schemeClr>
                </a:solidFill>
                <a:latin typeface="Avenir Book"/>
                <a:cs typeface="Avenir Book"/>
              </a:rPr>
              <a:t>C. diff </a:t>
            </a:r>
            <a:r>
              <a:rPr lang="en-US" dirty="0" smtClean="0">
                <a:solidFill>
                  <a:schemeClr val="tx1">
                    <a:lumMod val="75000"/>
                    <a:lumOff val="25000"/>
                  </a:schemeClr>
                </a:solidFill>
                <a:latin typeface="Avenir Book"/>
                <a:cs typeface="Avenir Book"/>
              </a:rPr>
              <a:t>when they were diagnosed</a:t>
            </a:r>
          </a:p>
          <a:p>
            <a:pPr lvl="1">
              <a:spcAft>
                <a:spcPts val="600"/>
              </a:spcAft>
              <a:buClr>
                <a:srgbClr val="215723"/>
              </a:buClr>
              <a:buFont typeface="Lucida Grande"/>
              <a:buChar char="→"/>
            </a:pPr>
            <a:r>
              <a:rPr lang="en-US" dirty="0" smtClean="0">
                <a:solidFill>
                  <a:schemeClr val="tx1">
                    <a:lumMod val="75000"/>
                    <a:lumOff val="25000"/>
                  </a:schemeClr>
                </a:solidFill>
                <a:latin typeface="Avenir Book"/>
                <a:cs typeface="Avenir Book"/>
              </a:rPr>
              <a:t> </a:t>
            </a:r>
            <a:r>
              <a:rPr lang="en-US" dirty="0" smtClean="0">
                <a:solidFill>
                  <a:srgbClr val="57B251"/>
                </a:solidFill>
                <a:latin typeface="Avenir Book"/>
                <a:cs typeface="Avenir Book"/>
              </a:rPr>
              <a:t>34%</a:t>
            </a:r>
            <a:r>
              <a:rPr lang="en-US" dirty="0" smtClean="0">
                <a:solidFill>
                  <a:schemeClr val="tx1">
                    <a:lumMod val="75000"/>
                    <a:lumOff val="25000"/>
                  </a:schemeClr>
                </a:solidFill>
                <a:latin typeface="Avenir Book"/>
                <a:cs typeface="Avenir Book"/>
              </a:rPr>
              <a:t> said prior knowledge would made the biggest non-medical difference</a:t>
            </a:r>
          </a:p>
          <a:p>
            <a:pPr>
              <a:buClr>
                <a:srgbClr val="215723"/>
              </a:buClr>
              <a:buFont typeface="Wingdings" charset="2"/>
              <a:buChar char="§"/>
            </a:pPr>
            <a:r>
              <a:rPr lang="en-US" dirty="0" smtClean="0">
                <a:solidFill>
                  <a:schemeClr val="tx1">
                    <a:lumMod val="75000"/>
                    <a:lumOff val="25000"/>
                  </a:schemeClr>
                </a:solidFill>
                <a:latin typeface="Avenir Book"/>
                <a:cs typeface="Avenir Book"/>
              </a:rPr>
              <a:t>Market research indicates </a:t>
            </a:r>
            <a:r>
              <a:rPr lang="en-US" dirty="0" smtClean="0">
                <a:solidFill>
                  <a:srgbClr val="57B251"/>
                </a:solidFill>
                <a:latin typeface="Avenir Book"/>
                <a:cs typeface="Avenir Book"/>
              </a:rPr>
              <a:t>less than 20% </a:t>
            </a:r>
            <a:r>
              <a:rPr lang="en-US" dirty="0" smtClean="0">
                <a:solidFill>
                  <a:schemeClr val="tx1">
                    <a:lumMod val="75000"/>
                    <a:lumOff val="25000"/>
                  </a:schemeClr>
                </a:solidFill>
                <a:latin typeface="Avenir Book"/>
                <a:cs typeface="Avenir Book"/>
              </a:rPr>
              <a:t>of the American public has heard of C. diff</a:t>
            </a:r>
            <a:endParaRPr lang="en-US" dirty="0">
              <a:solidFill>
                <a:schemeClr val="tx1">
                  <a:lumMod val="75000"/>
                  <a:lumOff val="25000"/>
                </a:schemeClr>
              </a:solidFill>
              <a:latin typeface="Avenir Book"/>
              <a:cs typeface="Avenir Book"/>
            </a:endParaRPr>
          </a:p>
        </p:txBody>
      </p:sp>
    </p:spTree>
    <p:extLst>
      <p:ext uri="{BB962C8B-B14F-4D97-AF65-F5344CB8AC3E}">
        <p14:creationId xmlns:p14="http://schemas.microsoft.com/office/powerpoint/2010/main" val="36743792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57B251"/>
                </a:solidFill>
                <a:latin typeface="Avenir Book"/>
                <a:cs typeface="Avenir Book"/>
              </a:rPr>
              <a:t>Mythology </a:t>
            </a:r>
            <a:r>
              <a:rPr lang="en-US" sz="3600" dirty="0">
                <a:solidFill>
                  <a:srgbClr val="215723"/>
                </a:solidFill>
                <a:latin typeface="Avenir Book"/>
                <a:cs typeface="Avenir Book"/>
              </a:rPr>
              <a:t>a</a:t>
            </a:r>
            <a:r>
              <a:rPr lang="en-US" sz="3600" dirty="0" smtClean="0">
                <a:solidFill>
                  <a:srgbClr val="215723"/>
                </a:solidFill>
                <a:latin typeface="Avenir Book"/>
                <a:cs typeface="Avenir Book"/>
              </a:rPr>
              <a:t>mong Doctors &amp; HCWs</a:t>
            </a:r>
            <a:endParaRPr lang="en-US" sz="3600" dirty="0">
              <a:solidFill>
                <a:srgbClr val="215723"/>
              </a:solidFill>
              <a:latin typeface="Avenir Book"/>
              <a:cs typeface="Avenir Book"/>
            </a:endParaRPr>
          </a:p>
        </p:txBody>
      </p:sp>
      <p:sp>
        <p:nvSpPr>
          <p:cNvPr id="4" name="Content Placeholder 3"/>
          <p:cNvSpPr>
            <a:spLocks noGrp="1"/>
          </p:cNvSpPr>
          <p:nvPr>
            <p:ph sz="half" idx="1"/>
          </p:nvPr>
        </p:nvSpPr>
        <p:spPr/>
        <p:txBody>
          <a:bodyPr>
            <a:normAutofit/>
          </a:bodyPr>
          <a:lstStyle/>
          <a:p>
            <a:pPr>
              <a:spcAft>
                <a:spcPts val="600"/>
              </a:spcAft>
              <a:buClr>
                <a:srgbClr val="215723"/>
              </a:buClr>
              <a:buFont typeface="Wingdings" charset="2"/>
              <a:buChar char="§"/>
            </a:pPr>
            <a:r>
              <a:rPr lang="en-US" i="1" dirty="0" smtClean="0">
                <a:solidFill>
                  <a:schemeClr val="tx1">
                    <a:lumMod val="75000"/>
                    <a:lumOff val="25000"/>
                  </a:schemeClr>
                </a:solidFill>
                <a:latin typeface="Avenir Book"/>
                <a:cs typeface="Avenir Book"/>
              </a:rPr>
              <a:t>C. diff</a:t>
            </a:r>
            <a:r>
              <a:rPr lang="en-US" dirty="0" smtClean="0">
                <a:solidFill>
                  <a:schemeClr val="tx1">
                    <a:lumMod val="75000"/>
                    <a:lumOff val="25000"/>
                  </a:schemeClr>
                </a:solidFill>
                <a:latin typeface="Avenir Book"/>
                <a:cs typeface="Avenir Book"/>
              </a:rPr>
              <a:t> is a “nuisance” disease</a:t>
            </a:r>
          </a:p>
          <a:p>
            <a:pPr>
              <a:spcAft>
                <a:spcPts val="600"/>
              </a:spcAft>
              <a:buClr>
                <a:srgbClr val="215723"/>
              </a:buClr>
              <a:buFont typeface="Wingdings" charset="2"/>
              <a:buChar char="§"/>
            </a:pPr>
            <a:r>
              <a:rPr lang="en-US" dirty="0" smtClean="0">
                <a:solidFill>
                  <a:schemeClr val="tx1">
                    <a:lumMod val="75000"/>
                    <a:lumOff val="25000"/>
                  </a:schemeClr>
                </a:solidFill>
                <a:latin typeface="Avenir Book"/>
                <a:cs typeface="Avenir Book"/>
              </a:rPr>
              <a:t>Antibacterial gels kill </a:t>
            </a:r>
            <a:r>
              <a:rPr lang="en-US" i="1" dirty="0" smtClean="0">
                <a:solidFill>
                  <a:schemeClr val="tx1">
                    <a:lumMod val="75000"/>
                    <a:lumOff val="25000"/>
                  </a:schemeClr>
                </a:solidFill>
                <a:latin typeface="Avenir Book"/>
                <a:cs typeface="Avenir Book"/>
              </a:rPr>
              <a:t>C. diff</a:t>
            </a:r>
          </a:p>
          <a:p>
            <a:pPr>
              <a:spcAft>
                <a:spcPts val="600"/>
              </a:spcAft>
              <a:buClr>
                <a:srgbClr val="215723"/>
              </a:buClr>
              <a:buFont typeface="Wingdings" charset="2"/>
              <a:buChar char="§"/>
            </a:pPr>
            <a:r>
              <a:rPr lang="en-US" i="1" dirty="0" smtClean="0">
                <a:solidFill>
                  <a:schemeClr val="tx1">
                    <a:lumMod val="75000"/>
                    <a:lumOff val="25000"/>
                  </a:schemeClr>
                </a:solidFill>
                <a:latin typeface="Avenir Book"/>
                <a:cs typeface="Avenir Book"/>
              </a:rPr>
              <a:t>C. diff </a:t>
            </a:r>
            <a:r>
              <a:rPr lang="en-US" dirty="0" smtClean="0">
                <a:solidFill>
                  <a:schemeClr val="tx1">
                    <a:lumMod val="75000"/>
                    <a:lumOff val="25000"/>
                  </a:schemeClr>
                </a:solidFill>
                <a:latin typeface="Avenir Book"/>
                <a:cs typeface="Avenir Book"/>
              </a:rPr>
              <a:t>only afflicts immune-suppressed seniors</a:t>
            </a:r>
          </a:p>
          <a:p>
            <a:pPr>
              <a:buClr>
                <a:srgbClr val="215723"/>
              </a:buClr>
              <a:buFont typeface="Wingdings" charset="2"/>
              <a:buChar char="§"/>
            </a:pPr>
            <a:r>
              <a:rPr lang="en-US" dirty="0" smtClean="0">
                <a:solidFill>
                  <a:schemeClr val="tx1">
                    <a:lumMod val="75000"/>
                    <a:lumOff val="25000"/>
                  </a:schemeClr>
                </a:solidFill>
                <a:latin typeface="Avenir Book"/>
                <a:cs typeface="Avenir Book"/>
              </a:rPr>
              <a:t>Current treatments are sufficient</a:t>
            </a:r>
            <a:endParaRPr lang="en-US" dirty="0">
              <a:solidFill>
                <a:schemeClr val="tx1">
                  <a:lumMod val="75000"/>
                  <a:lumOff val="25000"/>
                </a:schemeClr>
              </a:solidFill>
              <a:latin typeface="Avenir Book"/>
              <a:cs typeface="Avenir Book"/>
            </a:endParaRPr>
          </a:p>
        </p:txBody>
      </p:sp>
      <p:pic>
        <p:nvPicPr>
          <p:cNvPr id="6" name="Content Placeholder 5" descr="md000613.png"/>
          <p:cNvPicPr>
            <a:picLocks noGrp="1" noChangeAspect="1"/>
          </p:cNvPicPr>
          <p:nvPr>
            <p:ph sz="half" idx="2"/>
          </p:nvPr>
        </p:nvPicPr>
        <p:blipFill>
          <a:blip r:embed="rId2">
            <a:extLst>
              <a:ext uri="{28A0092B-C50C-407E-A947-70E740481C1C}">
                <a14:useLocalDpi xmlns:a14="http://schemas.microsoft.com/office/drawing/2010/main" val="0"/>
              </a:ext>
            </a:extLst>
          </a:blip>
          <a:srcRect l="-57246" r="-57246"/>
          <a:stretch>
            <a:fillRect/>
          </a:stretch>
        </p:blipFill>
        <p:spPr/>
      </p:pic>
    </p:spTree>
    <p:extLst>
      <p:ext uri="{BB962C8B-B14F-4D97-AF65-F5344CB8AC3E}">
        <p14:creationId xmlns:p14="http://schemas.microsoft.com/office/powerpoint/2010/main" val="41597561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215723"/>
                </a:solidFill>
                <a:latin typeface="Avenir Book"/>
                <a:cs typeface="Avenir Book"/>
              </a:rPr>
              <a:t>C. diff </a:t>
            </a:r>
            <a:r>
              <a:rPr lang="en-US" dirty="0" smtClean="0">
                <a:solidFill>
                  <a:srgbClr val="57B251"/>
                </a:solidFill>
                <a:latin typeface="Avenir Book"/>
                <a:cs typeface="Avenir Book"/>
              </a:rPr>
              <a:t>Stories</a:t>
            </a:r>
            <a:endParaRPr lang="en-US" dirty="0">
              <a:solidFill>
                <a:srgbClr val="57B251"/>
              </a:solidFill>
              <a:latin typeface="Avenir Book"/>
              <a:cs typeface="Avenir Boo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4085754"/>
              </p:ext>
            </p:extLst>
          </p:nvPr>
        </p:nvGraphicFramePr>
        <p:xfrm>
          <a:off x="457200" y="1371600"/>
          <a:ext cx="8229600" cy="5105400"/>
        </p:xfrm>
        <a:graphic>
          <a:graphicData uri="http://schemas.openxmlformats.org/drawingml/2006/table">
            <a:tbl>
              <a:tblPr firstRow="1" bandRow="1">
                <a:tableStyleId>{2D5ABB26-0587-4C30-8999-92F81FD0307C}</a:tableStyleId>
              </a:tblPr>
              <a:tblGrid>
                <a:gridCol w="1371600"/>
                <a:gridCol w="6858000"/>
              </a:tblGrid>
              <a:tr h="1701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smtClean="0">
                          <a:solidFill>
                            <a:srgbClr val="215723"/>
                          </a:solidFill>
                          <a:latin typeface="Avenir Book"/>
                          <a:cs typeface="Avenir Book"/>
                        </a:rPr>
                        <a:t>Regina</a:t>
                      </a:r>
                      <a:r>
                        <a:rPr lang="en-US" sz="1600" b="1" baseline="0" dirty="0" smtClean="0">
                          <a:solidFill>
                            <a:srgbClr val="215723"/>
                          </a:solidFill>
                          <a:latin typeface="Avenir Book"/>
                          <a:cs typeface="Avenir Book"/>
                        </a:rPr>
                        <a:t> M.</a:t>
                      </a:r>
                    </a:p>
                    <a:p>
                      <a:pPr marL="0" indent="0">
                        <a:buFont typeface="Lucida Grande"/>
                        <a:buNone/>
                      </a:pPr>
                      <a:r>
                        <a:rPr lang="en-US" sz="1600" dirty="0" smtClean="0">
                          <a:latin typeface="Avenir Book"/>
                          <a:cs typeface="Avenir Book"/>
                        </a:rPr>
                        <a:t>86. New York City. Hospital acquired</a:t>
                      </a:r>
                      <a:r>
                        <a:rPr lang="en-US" sz="1600" baseline="0" dirty="0" smtClean="0">
                          <a:latin typeface="Avenir Book"/>
                          <a:cs typeface="Avenir Book"/>
                        </a:rPr>
                        <a:t> CDI following two heart surgeries (the second to correct an an artery nicked in the first). Became symptomatic during rehab. Doctors downplayed dangers of CDI. Family assumed she was getting better. Two days before she was due to be released Regina had a recurrence that led to her death.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1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smtClean="0">
                          <a:solidFill>
                            <a:srgbClr val="215723"/>
                          </a:solidFill>
                          <a:latin typeface="Avenir Book"/>
                          <a:cs typeface="Avenir Book"/>
                        </a:rPr>
                        <a:t>Arne S.</a:t>
                      </a:r>
                    </a:p>
                    <a:p>
                      <a:pPr marL="0" indent="0">
                        <a:buFont typeface="Arial"/>
                        <a:buNone/>
                      </a:pPr>
                      <a:r>
                        <a:rPr lang="en-US" sz="1600" dirty="0" smtClean="0">
                          <a:solidFill>
                            <a:schemeClr val="tx1"/>
                          </a:solidFill>
                          <a:latin typeface="Avenir Book"/>
                          <a:cs typeface="Avenir Book"/>
                        </a:rPr>
                        <a:t>87. </a:t>
                      </a:r>
                      <a:r>
                        <a:rPr lang="en-US" sz="1600" baseline="0" dirty="0" smtClean="0">
                          <a:solidFill>
                            <a:schemeClr val="tx1"/>
                          </a:solidFill>
                          <a:latin typeface="Avenir Book"/>
                          <a:cs typeface="Avenir Book"/>
                        </a:rPr>
                        <a:t>Connecticut. Hospital-acquired CDI following emergency surgery for an intestinal obstruction. Recovered well. Minor infection of the surgical site led to antibiotic being prescribed. Arne came down with severe diarrhea and lost her appetite. She was readmitted to the hospital where she later died from her CDI. </a:t>
                      </a:r>
                      <a:endParaRPr lang="en-US" sz="1600" dirty="0">
                        <a:solidFill>
                          <a:schemeClr val="tx1"/>
                        </a:solidFill>
                        <a:latin typeface="Avenir Book"/>
                        <a:cs typeface="Avenir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018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smtClean="0">
                          <a:solidFill>
                            <a:srgbClr val="215723"/>
                          </a:solidFill>
                          <a:latin typeface="Avenir Book"/>
                          <a:cs typeface="Avenir Book"/>
                        </a:rPr>
                        <a:t>Trisha P. </a:t>
                      </a:r>
                    </a:p>
                    <a:p>
                      <a:r>
                        <a:rPr lang="en-US" sz="1600" b="0" dirty="0" smtClean="0">
                          <a:solidFill>
                            <a:srgbClr val="000000"/>
                          </a:solidFill>
                          <a:latin typeface="Avenir Book"/>
                          <a:cs typeface="Avenir Book"/>
                        </a:rPr>
                        <a:t>61. Kansas. Recurrent hospital and community-acquired CDIs</a:t>
                      </a:r>
                      <a:r>
                        <a:rPr lang="en-US" sz="1600" b="0" baseline="0" dirty="0" smtClean="0">
                          <a:solidFill>
                            <a:srgbClr val="000000"/>
                          </a:solidFill>
                          <a:latin typeface="Avenir Book"/>
                          <a:cs typeface="Avenir Book"/>
                        </a:rPr>
                        <a:t> while waiting for a kidney transplant. CDI led to SIBO, which led to intestinal failure. Was offered hospice but refused and sought further treatment. Currently placed on Total Parenteral Nutrition and facing homelessness due inability to work because of her ongoing CDI-related health issues. </a:t>
                      </a:r>
                      <a:endParaRPr lang="en-US" sz="1600" b="0" dirty="0">
                        <a:solidFill>
                          <a:srgbClr val="000000"/>
                        </a:solidFill>
                        <a:latin typeface="Avenir Book"/>
                        <a:cs typeface="Avenir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Picture 4"/>
          <p:cNvPicPr>
            <a:picLocks noChangeAspect="1"/>
          </p:cNvPicPr>
          <p:nvPr/>
        </p:nvPicPr>
        <p:blipFill rotWithShape="1">
          <a:blip r:embed="rId2"/>
          <a:srcRect t="-1" b="18691"/>
          <a:stretch/>
        </p:blipFill>
        <p:spPr>
          <a:xfrm>
            <a:off x="533400" y="4806743"/>
            <a:ext cx="1259486" cy="1365457"/>
          </a:xfrm>
          <a:prstGeom prst="rect">
            <a:avLst/>
          </a:prstGeom>
        </p:spPr>
      </p:pic>
      <p:pic>
        <p:nvPicPr>
          <p:cNvPr id="6" name="Picture 5"/>
          <p:cNvPicPr>
            <a:picLocks noChangeAspect="1"/>
          </p:cNvPicPr>
          <p:nvPr/>
        </p:nvPicPr>
        <p:blipFill>
          <a:blip r:embed="rId3"/>
          <a:stretch>
            <a:fillRect/>
          </a:stretch>
        </p:blipFill>
        <p:spPr>
          <a:xfrm>
            <a:off x="533400" y="3200399"/>
            <a:ext cx="1219200" cy="1252063"/>
          </a:xfrm>
          <a:prstGeom prst="rect">
            <a:avLst/>
          </a:prstGeom>
        </p:spPr>
      </p:pic>
      <p:pic>
        <p:nvPicPr>
          <p:cNvPr id="7" name="Picture 6"/>
          <p:cNvPicPr>
            <a:picLocks noChangeAspect="1"/>
          </p:cNvPicPr>
          <p:nvPr/>
        </p:nvPicPr>
        <p:blipFill>
          <a:blip r:embed="rId4"/>
          <a:stretch>
            <a:fillRect/>
          </a:stretch>
        </p:blipFill>
        <p:spPr>
          <a:xfrm>
            <a:off x="481233" y="1447799"/>
            <a:ext cx="1311653" cy="1288231"/>
          </a:xfrm>
          <a:prstGeom prst="rect">
            <a:avLst/>
          </a:prstGeom>
        </p:spPr>
      </p:pic>
    </p:spTree>
    <p:extLst>
      <p:ext uri="{BB962C8B-B14F-4D97-AF65-F5344CB8AC3E}">
        <p14:creationId xmlns:p14="http://schemas.microsoft.com/office/powerpoint/2010/main" val="16670483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txBody>
          <a:bodyPr>
            <a:noAutofit/>
          </a:bodyPr>
          <a:lstStyle/>
          <a:p>
            <a:r>
              <a:rPr lang="en-US" sz="3200" dirty="0" smtClean="0">
                <a:solidFill>
                  <a:srgbClr val="1F520B"/>
                </a:solidFill>
                <a:latin typeface="Avenir Book"/>
                <a:cs typeface="Avenir Book"/>
              </a:rPr>
              <a:t>Lessons Learned: </a:t>
            </a:r>
            <a:r>
              <a:rPr lang="en-US" sz="3200" dirty="0" smtClean="0">
                <a:solidFill>
                  <a:srgbClr val="6DB123"/>
                </a:solidFill>
                <a:latin typeface="Avenir Book"/>
                <a:cs typeface="Avenir Book"/>
              </a:rPr>
              <a:t>2010</a:t>
            </a:r>
            <a:r>
              <a:rPr lang="en-US" sz="3200" dirty="0" smtClean="0">
                <a:latin typeface="Avenir Book"/>
                <a:cs typeface="Avenir Book"/>
              </a:rPr>
              <a:t> </a:t>
            </a:r>
            <a:r>
              <a:rPr lang="en-US" sz="3200" dirty="0" smtClean="0">
                <a:solidFill>
                  <a:srgbClr val="98A5FF"/>
                </a:solidFill>
                <a:latin typeface="Avenir Book"/>
                <a:cs typeface="Avenir Book"/>
              </a:rPr>
              <a:t>–</a:t>
            </a:r>
            <a:r>
              <a:rPr lang="en-US" sz="3200" dirty="0" smtClean="0">
                <a:latin typeface="Avenir Book"/>
                <a:cs typeface="Avenir Book"/>
              </a:rPr>
              <a:t> </a:t>
            </a:r>
            <a:r>
              <a:rPr lang="en-US" sz="3200" dirty="0" smtClean="0">
                <a:solidFill>
                  <a:srgbClr val="6DB123"/>
                </a:solidFill>
                <a:latin typeface="Avenir Book"/>
                <a:cs typeface="Avenir Book"/>
              </a:rPr>
              <a:t>2013</a:t>
            </a:r>
            <a:endParaRPr lang="en-US" sz="3200" dirty="0">
              <a:solidFill>
                <a:srgbClr val="1F520B"/>
              </a:solidFill>
              <a:latin typeface="Avenir Book"/>
              <a:cs typeface="Avenir Book"/>
            </a:endParaRPr>
          </a:p>
        </p:txBody>
      </p:sp>
      <p:sp>
        <p:nvSpPr>
          <p:cNvPr id="9" name="Content Placeholder 8"/>
          <p:cNvSpPr>
            <a:spLocks noGrp="1"/>
          </p:cNvSpPr>
          <p:nvPr>
            <p:ph idx="1"/>
          </p:nvPr>
        </p:nvSpPr>
        <p:spPr>
          <a:xfrm>
            <a:off x="457200" y="990600"/>
            <a:ext cx="8229600" cy="5135563"/>
          </a:xfrm>
        </p:spPr>
        <p:txBody>
          <a:bodyPr>
            <a:noAutofit/>
          </a:bodyPr>
          <a:lstStyle/>
          <a:p>
            <a:pPr marL="0" indent="0">
              <a:spcBef>
                <a:spcPts val="0"/>
              </a:spcBef>
              <a:spcAft>
                <a:spcPts val="1200"/>
              </a:spcAft>
              <a:buClr>
                <a:schemeClr val="tx1">
                  <a:lumMod val="75000"/>
                  <a:lumOff val="25000"/>
                </a:schemeClr>
              </a:buClr>
              <a:buNone/>
            </a:pPr>
            <a:r>
              <a:rPr lang="en-US" sz="2000" b="1" dirty="0" smtClean="0">
                <a:solidFill>
                  <a:schemeClr val="tx1">
                    <a:lumMod val="75000"/>
                    <a:lumOff val="25000"/>
                  </a:schemeClr>
                </a:solidFill>
                <a:latin typeface="Avenir Book"/>
                <a:cs typeface="Avenir Book"/>
              </a:rPr>
              <a:t>Since starting PLMF in June 2010, we have </a:t>
            </a:r>
            <a:r>
              <a:rPr lang="en-US" sz="2000" b="1" dirty="0" smtClean="0">
                <a:solidFill>
                  <a:schemeClr val="tx1">
                    <a:lumMod val="75000"/>
                    <a:lumOff val="25000"/>
                  </a:schemeClr>
                </a:solidFill>
                <a:latin typeface="Avenir Book"/>
                <a:cs typeface="Avenir Book"/>
              </a:rPr>
              <a:t>learned several </a:t>
            </a:r>
            <a:r>
              <a:rPr lang="en-US" sz="2000" b="1" dirty="0" smtClean="0">
                <a:solidFill>
                  <a:schemeClr val="tx1">
                    <a:lumMod val="75000"/>
                    <a:lumOff val="25000"/>
                  </a:schemeClr>
                </a:solidFill>
                <a:latin typeface="Avenir Book"/>
                <a:cs typeface="Avenir Book"/>
              </a:rPr>
              <a:t>important lessons that </a:t>
            </a:r>
            <a:r>
              <a:rPr lang="en-US" sz="2000" b="1" dirty="0" smtClean="0">
                <a:solidFill>
                  <a:schemeClr val="tx1">
                    <a:lumMod val="75000"/>
                    <a:lumOff val="25000"/>
                  </a:schemeClr>
                </a:solidFill>
                <a:latin typeface="Avenir Book"/>
                <a:cs typeface="Avenir Book"/>
              </a:rPr>
              <a:t>inform our work to building a movement:  </a:t>
            </a:r>
            <a:endParaRPr lang="en-US" sz="2000" b="1" dirty="0" smtClean="0">
              <a:solidFill>
                <a:schemeClr val="tx1">
                  <a:lumMod val="75000"/>
                  <a:lumOff val="25000"/>
                </a:schemeClr>
              </a:solidFill>
              <a:latin typeface="Avenir Book"/>
              <a:cs typeface="Avenir Book"/>
            </a:endParaRPr>
          </a:p>
          <a:p>
            <a:pPr lvl="1">
              <a:spcBef>
                <a:spcPts val="0"/>
              </a:spcBef>
              <a:spcAft>
                <a:spcPts val="1200"/>
              </a:spcAft>
              <a:buClr>
                <a:srgbClr val="215723"/>
              </a:buClr>
              <a:buFont typeface="Wingdings" charset="2"/>
              <a:buChar char="§"/>
            </a:pPr>
            <a:r>
              <a:rPr lang="en-US" sz="2000" b="1" dirty="0" smtClean="0">
                <a:solidFill>
                  <a:schemeClr val="tx1">
                    <a:lumMod val="75000"/>
                    <a:lumOff val="25000"/>
                  </a:schemeClr>
                </a:solidFill>
                <a:latin typeface="Avenir Book"/>
                <a:cs typeface="Avenir Book"/>
              </a:rPr>
              <a:t>Like many infectious diseases, building a patient/citizen constituency around </a:t>
            </a:r>
            <a:r>
              <a:rPr lang="en-US" sz="2000" b="1" i="1" dirty="0" smtClean="0">
                <a:solidFill>
                  <a:srgbClr val="57B251"/>
                </a:solidFill>
                <a:latin typeface="Avenir Book"/>
                <a:cs typeface="Avenir Book"/>
              </a:rPr>
              <a:t>C. diff </a:t>
            </a:r>
            <a:r>
              <a:rPr lang="en-US" sz="2000" b="1" dirty="0" smtClean="0">
                <a:solidFill>
                  <a:srgbClr val="57B251"/>
                </a:solidFill>
                <a:latin typeface="Avenir Book"/>
                <a:cs typeface="Avenir Book"/>
              </a:rPr>
              <a:t>is </a:t>
            </a:r>
            <a:r>
              <a:rPr lang="en-US" sz="2000" b="1" dirty="0" smtClean="0">
                <a:solidFill>
                  <a:srgbClr val="57B251"/>
                </a:solidFill>
                <a:latin typeface="Avenir Book"/>
                <a:cs typeface="Avenir Book"/>
              </a:rPr>
              <a:t>challenging, because people “die or get better”</a:t>
            </a:r>
            <a:endParaRPr lang="en-US" sz="2000" b="1" dirty="0" smtClean="0">
              <a:solidFill>
                <a:srgbClr val="57B251"/>
              </a:solidFill>
              <a:latin typeface="Avenir Book"/>
              <a:cs typeface="Avenir Book"/>
            </a:endParaRPr>
          </a:p>
          <a:p>
            <a:pPr lvl="1">
              <a:spcBef>
                <a:spcPts val="0"/>
              </a:spcBef>
              <a:spcAft>
                <a:spcPts val="1200"/>
              </a:spcAft>
              <a:buClr>
                <a:srgbClr val="215723"/>
              </a:buClr>
              <a:buFont typeface="Wingdings" charset="2"/>
              <a:buChar char="§"/>
            </a:pPr>
            <a:r>
              <a:rPr lang="en-US" sz="2000" b="1" dirty="0">
                <a:solidFill>
                  <a:srgbClr val="57B251"/>
                </a:solidFill>
                <a:latin typeface="Avenir Book"/>
                <a:cs typeface="Avenir Book"/>
              </a:rPr>
              <a:t>Inadequate medical education and public awareness </a:t>
            </a:r>
            <a:r>
              <a:rPr lang="en-US" sz="2000" b="1" dirty="0">
                <a:solidFill>
                  <a:schemeClr val="tx1">
                    <a:lumMod val="75000"/>
                    <a:lumOff val="25000"/>
                  </a:schemeClr>
                </a:solidFill>
                <a:latin typeface="Avenir Book"/>
                <a:cs typeface="Avenir Book"/>
              </a:rPr>
              <a:t>among </a:t>
            </a:r>
            <a:r>
              <a:rPr lang="en-US" sz="2000" b="1" dirty="0" smtClean="0">
                <a:solidFill>
                  <a:schemeClr val="tx1">
                    <a:lumMod val="75000"/>
                    <a:lumOff val="25000"/>
                  </a:schemeClr>
                </a:solidFill>
                <a:latin typeface="Avenir Book"/>
                <a:cs typeface="Avenir Book"/>
              </a:rPr>
              <a:t>sufferers, caregivers and healthcare workers </a:t>
            </a:r>
            <a:r>
              <a:rPr lang="en-US" sz="2000" b="1" dirty="0">
                <a:solidFill>
                  <a:schemeClr val="tx1">
                    <a:lumMod val="75000"/>
                    <a:lumOff val="25000"/>
                  </a:schemeClr>
                </a:solidFill>
                <a:latin typeface="Avenir Book"/>
                <a:cs typeface="Avenir Book"/>
              </a:rPr>
              <a:t>delays diagnosis and limits treatment options </a:t>
            </a:r>
            <a:r>
              <a:rPr lang="en-US" sz="2000" b="1" dirty="0" smtClean="0">
                <a:solidFill>
                  <a:schemeClr val="tx1">
                    <a:lumMod val="75000"/>
                    <a:lumOff val="25000"/>
                  </a:schemeClr>
                </a:solidFill>
                <a:latin typeface="Avenir Book"/>
                <a:cs typeface="Avenir Book"/>
              </a:rPr>
              <a:t>offered, </a:t>
            </a:r>
            <a:r>
              <a:rPr lang="en-US" sz="2000" b="1" dirty="0" smtClean="0">
                <a:solidFill>
                  <a:schemeClr val="tx1">
                    <a:lumMod val="75000"/>
                    <a:lumOff val="25000"/>
                  </a:schemeClr>
                </a:solidFill>
                <a:latin typeface="Avenir Book"/>
                <a:cs typeface="Avenir Book"/>
              </a:rPr>
              <a:t>including new treatments like DIFICID and </a:t>
            </a:r>
            <a:r>
              <a:rPr lang="en-US" sz="2000" b="1" dirty="0" smtClean="0">
                <a:solidFill>
                  <a:schemeClr val="tx1">
                    <a:lumMod val="75000"/>
                    <a:lumOff val="25000"/>
                  </a:schemeClr>
                </a:solidFill>
                <a:latin typeface="Avenir Book"/>
                <a:cs typeface="Avenir Book"/>
              </a:rPr>
              <a:t>FMT</a:t>
            </a:r>
            <a:endParaRPr lang="en-US" sz="2000" b="1" dirty="0">
              <a:solidFill>
                <a:schemeClr val="tx1">
                  <a:lumMod val="75000"/>
                  <a:lumOff val="25000"/>
                </a:schemeClr>
              </a:solidFill>
              <a:latin typeface="Avenir Book"/>
              <a:cs typeface="Avenir Book"/>
            </a:endParaRPr>
          </a:p>
          <a:p>
            <a:pPr lvl="1">
              <a:spcBef>
                <a:spcPts val="0"/>
              </a:spcBef>
              <a:spcAft>
                <a:spcPts val="1200"/>
              </a:spcAft>
              <a:buClr>
                <a:srgbClr val="215723"/>
              </a:buClr>
              <a:buFont typeface="Wingdings" charset="2"/>
              <a:buChar char="§"/>
            </a:pPr>
            <a:r>
              <a:rPr lang="en-US" sz="2000" b="1" dirty="0" smtClean="0">
                <a:solidFill>
                  <a:srgbClr val="57B251"/>
                </a:solidFill>
                <a:latin typeface="Avenir Book"/>
                <a:cs typeface="Avenir Book"/>
              </a:rPr>
              <a:t>Shame related to feces </a:t>
            </a:r>
            <a:r>
              <a:rPr lang="en-US" sz="2000" b="1" dirty="0">
                <a:solidFill>
                  <a:srgbClr val="57B251"/>
                </a:solidFill>
                <a:latin typeface="Avenir Book"/>
                <a:cs typeface="Avenir Book"/>
              </a:rPr>
              <a:t>inhibits sufferers </a:t>
            </a:r>
            <a:r>
              <a:rPr lang="en-US" sz="2000" b="1" dirty="0">
                <a:solidFill>
                  <a:schemeClr val="tx1">
                    <a:lumMod val="75000"/>
                    <a:lumOff val="25000"/>
                  </a:schemeClr>
                </a:solidFill>
                <a:latin typeface="Avenir Book"/>
                <a:cs typeface="Avenir Book"/>
              </a:rPr>
              <a:t>from seeking care and survivors from discussing their </a:t>
            </a:r>
            <a:r>
              <a:rPr lang="en-US" sz="2000" b="1" dirty="0" smtClean="0">
                <a:solidFill>
                  <a:schemeClr val="tx1">
                    <a:lumMod val="75000"/>
                    <a:lumOff val="25000"/>
                  </a:schemeClr>
                </a:solidFill>
                <a:latin typeface="Avenir Book"/>
                <a:cs typeface="Avenir Book"/>
              </a:rPr>
              <a:t>experience</a:t>
            </a:r>
          </a:p>
          <a:p>
            <a:pPr lvl="1">
              <a:spcBef>
                <a:spcPts val="0"/>
              </a:spcBef>
              <a:spcAft>
                <a:spcPts val="1200"/>
              </a:spcAft>
              <a:buClr>
                <a:srgbClr val="215723"/>
              </a:buClr>
              <a:buFont typeface="Wingdings" charset="2"/>
              <a:buChar char="§"/>
            </a:pPr>
            <a:r>
              <a:rPr lang="en-US" sz="2000" b="1" dirty="0" smtClean="0">
                <a:solidFill>
                  <a:schemeClr val="tx1">
                    <a:lumMod val="75000"/>
                    <a:lumOff val="25000"/>
                  </a:schemeClr>
                </a:solidFill>
                <a:latin typeface="Avenir Book"/>
                <a:cs typeface="Avenir Book"/>
              </a:rPr>
              <a:t>The people most interested in raising awareness and engaging in advocacy have either lost a loved </a:t>
            </a:r>
            <a:r>
              <a:rPr lang="en-US" sz="2000" b="1" dirty="0" smtClean="0">
                <a:solidFill>
                  <a:schemeClr val="tx1">
                    <a:lumMod val="75000"/>
                    <a:lumOff val="25000"/>
                  </a:schemeClr>
                </a:solidFill>
                <a:latin typeface="Avenir Book"/>
                <a:cs typeface="Avenir Book"/>
              </a:rPr>
              <a:t>one (usually an elderly person) </a:t>
            </a:r>
            <a:r>
              <a:rPr lang="en-US" sz="2000" b="1" dirty="0" smtClean="0">
                <a:solidFill>
                  <a:schemeClr val="tx1">
                    <a:lumMod val="75000"/>
                    <a:lumOff val="25000"/>
                  </a:schemeClr>
                </a:solidFill>
                <a:latin typeface="Avenir Book"/>
                <a:cs typeface="Avenir Book"/>
              </a:rPr>
              <a:t>to </a:t>
            </a:r>
            <a:r>
              <a:rPr lang="en-US" sz="2000" b="1" i="1" dirty="0" smtClean="0">
                <a:solidFill>
                  <a:schemeClr val="tx1">
                    <a:lumMod val="75000"/>
                    <a:lumOff val="25000"/>
                  </a:schemeClr>
                </a:solidFill>
                <a:latin typeface="Avenir Book"/>
                <a:cs typeface="Avenir Book"/>
              </a:rPr>
              <a:t>C. diff </a:t>
            </a:r>
            <a:r>
              <a:rPr lang="en-US" sz="2000" b="1" dirty="0" smtClean="0">
                <a:solidFill>
                  <a:schemeClr val="tx1">
                    <a:lumMod val="75000"/>
                    <a:lumOff val="25000"/>
                  </a:schemeClr>
                </a:solidFill>
                <a:latin typeface="Avenir Book"/>
                <a:cs typeface="Avenir Book"/>
              </a:rPr>
              <a:t>or suffered from multiple </a:t>
            </a:r>
            <a:r>
              <a:rPr lang="en-US" sz="2000" b="1" dirty="0" smtClean="0">
                <a:solidFill>
                  <a:schemeClr val="tx1">
                    <a:lumMod val="75000"/>
                    <a:lumOff val="25000"/>
                  </a:schemeClr>
                </a:solidFill>
                <a:latin typeface="Avenir Book"/>
                <a:cs typeface="Avenir Book"/>
              </a:rPr>
              <a:t>recurrences</a:t>
            </a:r>
            <a:endParaRPr lang="en-US" sz="2000" b="1" dirty="0" smtClean="0">
              <a:solidFill>
                <a:schemeClr val="tx1">
                  <a:lumMod val="75000"/>
                  <a:lumOff val="25000"/>
                </a:schemeClr>
              </a:solidFill>
              <a:latin typeface="Avenir Book"/>
              <a:cs typeface="Avenir Book"/>
            </a:endParaRPr>
          </a:p>
          <a:p>
            <a:pPr>
              <a:spcBef>
                <a:spcPts val="0"/>
              </a:spcBef>
              <a:spcAft>
                <a:spcPts val="1200"/>
              </a:spcAft>
              <a:buClr>
                <a:schemeClr val="tx1">
                  <a:lumMod val="75000"/>
                  <a:lumOff val="25000"/>
                </a:schemeClr>
              </a:buClr>
              <a:buFont typeface="Wingdings" charset="2"/>
              <a:buChar char="§"/>
            </a:pPr>
            <a:endParaRPr lang="en-US" sz="1800" b="1" dirty="0" smtClean="0">
              <a:solidFill>
                <a:srgbClr val="7782C9"/>
              </a:solidFill>
              <a:latin typeface="Avenir Book"/>
              <a:cs typeface="Avenir Book"/>
            </a:endParaRPr>
          </a:p>
          <a:p>
            <a:pPr>
              <a:spcBef>
                <a:spcPts val="0"/>
              </a:spcBef>
              <a:spcAft>
                <a:spcPts val="1200"/>
              </a:spcAft>
              <a:buClr>
                <a:schemeClr val="tx1">
                  <a:lumMod val="75000"/>
                  <a:lumOff val="25000"/>
                </a:schemeClr>
              </a:buClr>
              <a:buFont typeface="Wingdings" charset="2"/>
              <a:buChar char="§"/>
            </a:pPr>
            <a:endParaRPr lang="en-US" sz="1800" b="1" dirty="0" smtClean="0">
              <a:solidFill>
                <a:srgbClr val="7782C9"/>
              </a:solidFill>
              <a:latin typeface="Avenir Book"/>
              <a:cs typeface="Avenir Book"/>
            </a:endParaRPr>
          </a:p>
        </p:txBody>
      </p:sp>
    </p:spTree>
    <p:extLst>
      <p:ext uri="{BB962C8B-B14F-4D97-AF65-F5344CB8AC3E}">
        <p14:creationId xmlns:p14="http://schemas.microsoft.com/office/powerpoint/2010/main" val="21711199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5684886" y="1295400"/>
            <a:ext cx="3025433" cy="840470"/>
          </a:xfrm>
          <a:prstGeom prst="homePlate">
            <a:avLst/>
          </a:prstGeom>
          <a:gradFill>
            <a:gsLst>
              <a:gs pos="0">
                <a:srgbClr val="FEB914"/>
              </a:gs>
              <a:gs pos="100000">
                <a:srgbClr val="FFD926"/>
              </a:gs>
            </a:gsLst>
          </a:gradFill>
          <a:ln>
            <a:solidFill>
              <a:srgbClr val="FEB91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venir Book"/>
                <a:cs typeface="Avenir Book"/>
              </a:rPr>
              <a:t>Shape </a:t>
            </a:r>
          </a:p>
          <a:p>
            <a:pPr algn="ctr"/>
            <a:r>
              <a:rPr lang="en-US" dirty="0" smtClean="0">
                <a:latin typeface="Avenir Book"/>
                <a:cs typeface="Avenir Book"/>
              </a:rPr>
              <a:t>Policy</a:t>
            </a:r>
            <a:endParaRPr lang="en-US" dirty="0">
              <a:latin typeface="Avenir Book"/>
              <a:cs typeface="Avenir Book"/>
            </a:endParaRPr>
          </a:p>
        </p:txBody>
      </p:sp>
      <p:sp>
        <p:nvSpPr>
          <p:cNvPr id="4" name="Pentagon 3"/>
          <p:cNvSpPr/>
          <p:nvPr/>
        </p:nvSpPr>
        <p:spPr>
          <a:xfrm>
            <a:off x="3439290" y="1295400"/>
            <a:ext cx="3025433" cy="840470"/>
          </a:xfrm>
          <a:prstGeom prst="homePlate">
            <a:avLst/>
          </a:prstGeom>
          <a:gradFill flip="none" rotWithShape="1">
            <a:gsLst>
              <a:gs pos="0">
                <a:srgbClr val="6DB123"/>
              </a:gs>
              <a:gs pos="100000">
                <a:srgbClr val="90EC2E"/>
              </a:gs>
            </a:gsLst>
            <a:lin ang="16200000" scaled="0"/>
            <a:tileRect/>
          </a:gradFill>
          <a:ln>
            <a:solidFill>
              <a:srgbClr val="6DB12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venir Book"/>
                <a:cs typeface="Avenir Book"/>
              </a:rPr>
              <a:t>Empower </a:t>
            </a:r>
          </a:p>
          <a:p>
            <a:pPr algn="ctr"/>
            <a:r>
              <a:rPr lang="en-US" dirty="0" smtClean="0">
                <a:latin typeface="Avenir Book"/>
                <a:cs typeface="Avenir Book"/>
              </a:rPr>
              <a:t>Advocates</a:t>
            </a:r>
            <a:endParaRPr lang="en-US" dirty="0">
              <a:latin typeface="Avenir Book"/>
              <a:cs typeface="Avenir Book"/>
            </a:endParaRPr>
          </a:p>
        </p:txBody>
      </p:sp>
      <p:sp>
        <p:nvSpPr>
          <p:cNvPr id="5" name="Pentagon 4"/>
          <p:cNvSpPr/>
          <p:nvPr/>
        </p:nvSpPr>
        <p:spPr>
          <a:xfrm>
            <a:off x="924437" y="1295400"/>
            <a:ext cx="3025433" cy="840470"/>
          </a:xfrm>
          <a:prstGeom prst="homePlate">
            <a:avLst/>
          </a:prstGeom>
          <a:gradFill>
            <a:gsLst>
              <a:gs pos="0">
                <a:srgbClr val="7782C9"/>
              </a:gs>
              <a:gs pos="100000">
                <a:srgbClr val="98A5FF"/>
              </a:gs>
            </a:gsLst>
          </a:gradFill>
          <a:ln>
            <a:solidFill>
              <a:srgbClr val="98A5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venir Book"/>
                <a:cs typeface="Avenir Book"/>
              </a:rPr>
              <a:t>Educate National </a:t>
            </a:r>
          </a:p>
          <a:p>
            <a:pPr algn="ctr"/>
            <a:r>
              <a:rPr lang="en-US" dirty="0" smtClean="0">
                <a:latin typeface="Avenir Book"/>
                <a:cs typeface="Avenir Book"/>
              </a:rPr>
              <a:t>Audience</a:t>
            </a:r>
            <a:endParaRPr lang="en-US" dirty="0">
              <a:latin typeface="Avenir Book"/>
              <a:cs typeface="Avenir Book"/>
            </a:endParaRPr>
          </a:p>
        </p:txBody>
      </p:sp>
      <p:sp>
        <p:nvSpPr>
          <p:cNvPr id="6" name="Pentagon 5"/>
          <p:cNvSpPr/>
          <p:nvPr/>
        </p:nvSpPr>
        <p:spPr>
          <a:xfrm>
            <a:off x="924437" y="4389120"/>
            <a:ext cx="7785882" cy="563880"/>
          </a:xfrm>
          <a:prstGeom prst="homePlate">
            <a:avLst/>
          </a:prstGeom>
          <a:gradFill>
            <a:gsLst>
              <a:gs pos="0">
                <a:srgbClr val="1F520B"/>
              </a:gs>
              <a:gs pos="100000">
                <a:srgbClr val="90EC2E"/>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venir Book"/>
                <a:cs typeface="Avenir Book"/>
              </a:rPr>
              <a:t>Build Organizational Capacity To Fulfill Mission</a:t>
            </a:r>
            <a:endParaRPr lang="en-US" dirty="0">
              <a:latin typeface="Avenir Book"/>
              <a:cs typeface="Avenir Book"/>
            </a:endParaRPr>
          </a:p>
        </p:txBody>
      </p:sp>
      <p:sp>
        <p:nvSpPr>
          <p:cNvPr id="7" name="Title 6"/>
          <p:cNvSpPr>
            <a:spLocks noGrp="1"/>
          </p:cNvSpPr>
          <p:nvPr>
            <p:ph type="title"/>
          </p:nvPr>
        </p:nvSpPr>
        <p:spPr>
          <a:xfrm>
            <a:off x="457200" y="274638"/>
            <a:ext cx="8229600" cy="639762"/>
          </a:xfrm>
        </p:spPr>
        <p:txBody>
          <a:bodyPr>
            <a:normAutofit/>
          </a:bodyPr>
          <a:lstStyle/>
          <a:p>
            <a:r>
              <a:rPr lang="en-US" sz="3200" dirty="0" smtClean="0">
                <a:solidFill>
                  <a:srgbClr val="1F520B"/>
                </a:solidFill>
                <a:latin typeface="Avenir Book"/>
                <a:cs typeface="Avenir Book"/>
              </a:rPr>
              <a:t>PLF’s Strategic Plan</a:t>
            </a:r>
            <a:endParaRPr lang="en-US" sz="3200" dirty="0">
              <a:solidFill>
                <a:srgbClr val="6DB123"/>
              </a:solidFill>
              <a:latin typeface="Avenir Book"/>
              <a:cs typeface="Avenir Book"/>
            </a:endParaRPr>
          </a:p>
        </p:txBody>
      </p:sp>
      <p:graphicFrame>
        <p:nvGraphicFramePr>
          <p:cNvPr id="8" name="Table 7"/>
          <p:cNvGraphicFramePr>
            <a:graphicFrameLocks noGrp="1"/>
          </p:cNvGraphicFramePr>
          <p:nvPr>
            <p:extLst>
              <p:ext uri="{D42A27DB-BD31-4B8C-83A1-F6EECF244321}">
                <p14:modId xmlns:p14="http://schemas.microsoft.com/office/powerpoint/2010/main" val="3010447174"/>
              </p:ext>
            </p:extLst>
          </p:nvPr>
        </p:nvGraphicFramePr>
        <p:xfrm>
          <a:off x="924437" y="2286000"/>
          <a:ext cx="7785882" cy="1798320"/>
        </p:xfrm>
        <a:graphic>
          <a:graphicData uri="http://schemas.openxmlformats.org/drawingml/2006/table">
            <a:tbl>
              <a:tblPr firstRow="1" bandRow="1">
                <a:tableStyleId>{2D5ABB26-0587-4C30-8999-92F81FD0307C}</a:tableStyleId>
              </a:tblPr>
              <a:tblGrid>
                <a:gridCol w="2595294"/>
                <a:gridCol w="2595294"/>
                <a:gridCol w="2595294"/>
              </a:tblGrid>
              <a:tr h="1752600">
                <a:tc>
                  <a:txBody>
                    <a:bodyPr/>
                    <a:lstStyle/>
                    <a:p>
                      <a:pPr marL="285750" indent="-285750">
                        <a:buClr>
                          <a:srgbClr val="215723"/>
                        </a:buClr>
                        <a:buFont typeface="Wingdings" charset="2"/>
                        <a:buChar char="ü"/>
                      </a:pPr>
                      <a:r>
                        <a:rPr lang="en-US" sz="1400" dirty="0" smtClean="0">
                          <a:solidFill>
                            <a:schemeClr val="tx1">
                              <a:lumMod val="75000"/>
                              <a:lumOff val="25000"/>
                            </a:schemeClr>
                          </a:solidFill>
                          <a:latin typeface="Avenir Book"/>
                          <a:cs typeface="Avenir Book"/>
                        </a:rPr>
                        <a:t>Website re-launch</a:t>
                      </a:r>
                    </a:p>
                    <a:p>
                      <a:pPr marL="285750" indent="-285750">
                        <a:buClr>
                          <a:srgbClr val="215723"/>
                        </a:buClr>
                        <a:buFont typeface="Wingdings" charset="2"/>
                        <a:buChar char="ü"/>
                      </a:pPr>
                      <a:r>
                        <a:rPr lang="en-US" sz="1400" baseline="0" dirty="0" smtClean="0">
                          <a:solidFill>
                            <a:schemeClr val="tx1">
                              <a:lumMod val="75000"/>
                              <a:lumOff val="25000"/>
                            </a:schemeClr>
                          </a:solidFill>
                          <a:latin typeface="Avenir Book"/>
                          <a:cs typeface="Avenir Book"/>
                        </a:rPr>
                        <a:t>National distribution of updated PSA</a:t>
                      </a:r>
                    </a:p>
                    <a:p>
                      <a:pPr marL="285750" indent="-285750">
                        <a:buClr>
                          <a:srgbClr val="215723"/>
                        </a:buClr>
                        <a:buFont typeface="Wingdings" charset="2"/>
                        <a:buChar char="ü"/>
                      </a:pPr>
                      <a:r>
                        <a:rPr lang="en-US" sz="1400" baseline="0" dirty="0" smtClean="0">
                          <a:solidFill>
                            <a:schemeClr val="tx1">
                              <a:lumMod val="75000"/>
                              <a:lumOff val="25000"/>
                            </a:schemeClr>
                          </a:solidFill>
                          <a:latin typeface="Avenir Book"/>
                          <a:cs typeface="Avenir Book"/>
                        </a:rPr>
                        <a:t>Core public education toolkit deployed</a:t>
                      </a:r>
                    </a:p>
                    <a:p>
                      <a:pPr marL="285750" indent="-285750">
                        <a:buClr>
                          <a:srgbClr val="215723"/>
                        </a:buClr>
                        <a:buFont typeface="Wingdings" charset="2"/>
                        <a:buChar char="ü"/>
                      </a:pPr>
                      <a:r>
                        <a:rPr lang="en-US" sz="1400" baseline="0" dirty="0" smtClean="0">
                          <a:solidFill>
                            <a:schemeClr val="tx1">
                              <a:lumMod val="75000"/>
                              <a:lumOff val="25000"/>
                            </a:schemeClr>
                          </a:solidFill>
                          <a:latin typeface="Avenir Book"/>
                          <a:cs typeface="Avenir Book"/>
                        </a:rPr>
                        <a:t>Phased consumer education programs executed</a:t>
                      </a:r>
                      <a:endParaRPr lang="en-US" sz="1400" dirty="0">
                        <a:solidFill>
                          <a:schemeClr val="tx1">
                            <a:lumMod val="75000"/>
                            <a:lumOff val="25000"/>
                          </a:schemeClr>
                        </a:solidFill>
                        <a:latin typeface="Avenir Book"/>
                        <a:cs typeface="Avenir Book"/>
                      </a:endParaRPr>
                    </a:p>
                  </a:txBody>
                  <a:tcPr/>
                </a:tc>
                <a:tc>
                  <a:txBody>
                    <a:bodyPr/>
                    <a:lstStyle/>
                    <a:p>
                      <a:pPr marL="285750" indent="-285750">
                        <a:buClr>
                          <a:srgbClr val="215723"/>
                        </a:buClr>
                        <a:buFont typeface="Wingdings" charset="2"/>
                        <a:buChar char="ü"/>
                      </a:pPr>
                      <a:r>
                        <a:rPr lang="en-US" sz="1400" dirty="0" smtClean="0">
                          <a:solidFill>
                            <a:schemeClr val="tx1">
                              <a:lumMod val="75000"/>
                              <a:lumOff val="25000"/>
                            </a:schemeClr>
                          </a:solidFill>
                          <a:latin typeface="Avenir Book"/>
                          <a:cs typeface="Avenir Book"/>
                        </a:rPr>
                        <a:t>Train</a:t>
                      </a:r>
                      <a:r>
                        <a:rPr lang="en-US" sz="1400" baseline="0" dirty="0" smtClean="0">
                          <a:solidFill>
                            <a:schemeClr val="tx1">
                              <a:lumMod val="75000"/>
                              <a:lumOff val="25000"/>
                            </a:schemeClr>
                          </a:solidFill>
                          <a:latin typeface="Avenir Book"/>
                          <a:cs typeface="Avenir Book"/>
                        </a:rPr>
                        <a:t> </a:t>
                      </a:r>
                      <a:r>
                        <a:rPr lang="en-US" sz="1400" i="1" baseline="0" dirty="0" smtClean="0">
                          <a:solidFill>
                            <a:schemeClr val="tx1">
                              <a:lumMod val="75000"/>
                              <a:lumOff val="25000"/>
                            </a:schemeClr>
                          </a:solidFill>
                          <a:latin typeface="Avenir Book"/>
                          <a:cs typeface="Avenir Book"/>
                        </a:rPr>
                        <a:t>C. diff </a:t>
                      </a:r>
                      <a:r>
                        <a:rPr lang="en-US" sz="1400" baseline="0" dirty="0" smtClean="0">
                          <a:solidFill>
                            <a:schemeClr val="tx1">
                              <a:lumMod val="75000"/>
                              <a:lumOff val="25000"/>
                            </a:schemeClr>
                          </a:solidFill>
                          <a:latin typeface="Avenir Book"/>
                          <a:cs typeface="Avenir Book"/>
                        </a:rPr>
                        <a:t>sufferers to be powerful advocates</a:t>
                      </a:r>
                    </a:p>
                    <a:p>
                      <a:pPr marL="285750" indent="-285750">
                        <a:buClr>
                          <a:srgbClr val="215723"/>
                        </a:buClr>
                        <a:buFont typeface="Wingdings" charset="2"/>
                        <a:buChar char="ü"/>
                      </a:pPr>
                      <a:r>
                        <a:rPr lang="en-US" sz="1400" baseline="0" dirty="0" smtClean="0">
                          <a:solidFill>
                            <a:schemeClr val="tx1">
                              <a:lumMod val="75000"/>
                              <a:lumOff val="25000"/>
                            </a:schemeClr>
                          </a:solidFill>
                          <a:latin typeface="Avenir Book"/>
                          <a:cs typeface="Avenir Book"/>
                        </a:rPr>
                        <a:t>Map state regulations, physicians, organizations</a:t>
                      </a:r>
                    </a:p>
                    <a:p>
                      <a:pPr marL="285750" indent="-285750">
                        <a:buClr>
                          <a:srgbClr val="215723"/>
                        </a:buClr>
                        <a:buFont typeface="Wingdings" charset="2"/>
                        <a:buChar char="ü"/>
                      </a:pPr>
                      <a:r>
                        <a:rPr lang="en-US" sz="1400" baseline="0" dirty="0" smtClean="0">
                          <a:solidFill>
                            <a:schemeClr val="tx1">
                              <a:lumMod val="75000"/>
                              <a:lumOff val="25000"/>
                            </a:schemeClr>
                          </a:solidFill>
                          <a:latin typeface="Avenir Book"/>
                          <a:cs typeface="Avenir Book"/>
                        </a:rPr>
                        <a:t>Engage </a:t>
                      </a:r>
                      <a:r>
                        <a:rPr lang="en-US" sz="1400" baseline="0" dirty="0" smtClean="0">
                          <a:solidFill>
                            <a:schemeClr val="tx1">
                              <a:lumMod val="75000"/>
                              <a:lumOff val="25000"/>
                            </a:schemeClr>
                          </a:solidFill>
                          <a:latin typeface="Avenir Book"/>
                          <a:cs typeface="Avenir Book"/>
                        </a:rPr>
                        <a:t>immune-</a:t>
                      </a:r>
                      <a:r>
                        <a:rPr lang="en-US" sz="1400" baseline="0" dirty="0" smtClean="0">
                          <a:solidFill>
                            <a:schemeClr val="tx1">
                              <a:lumMod val="75000"/>
                              <a:lumOff val="25000"/>
                            </a:schemeClr>
                          </a:solidFill>
                          <a:latin typeface="Avenir Book"/>
                          <a:cs typeface="Avenir Book"/>
                        </a:rPr>
                        <a:t>suppressed populations</a:t>
                      </a:r>
                    </a:p>
                    <a:p>
                      <a:pPr marL="285750" indent="-285750">
                        <a:buClr>
                          <a:srgbClr val="215723"/>
                        </a:buClr>
                        <a:buFont typeface="Wingdings" charset="2"/>
                        <a:buChar char="ü"/>
                      </a:pPr>
                      <a:r>
                        <a:rPr lang="en-US" sz="1400" baseline="0" dirty="0" smtClean="0">
                          <a:solidFill>
                            <a:schemeClr val="tx1">
                              <a:lumMod val="75000"/>
                              <a:lumOff val="25000"/>
                            </a:schemeClr>
                          </a:solidFill>
                          <a:latin typeface="Avenir Book"/>
                          <a:cs typeface="Avenir Book"/>
                        </a:rPr>
                        <a:t>Catalyze local and national campaigns</a:t>
                      </a:r>
                    </a:p>
                  </a:txBody>
                  <a:tcPr/>
                </a:tc>
                <a:tc>
                  <a:txBody>
                    <a:bodyPr/>
                    <a:lstStyle/>
                    <a:p>
                      <a:pPr marL="285750" indent="-285750">
                        <a:buClr>
                          <a:srgbClr val="215723"/>
                        </a:buClr>
                        <a:buFont typeface="Wingdings" charset="2"/>
                        <a:buChar char="ü"/>
                      </a:pPr>
                      <a:r>
                        <a:rPr lang="en-US" sz="1400" dirty="0" smtClean="0">
                          <a:solidFill>
                            <a:schemeClr val="tx1">
                              <a:lumMod val="75000"/>
                              <a:lumOff val="25000"/>
                            </a:schemeClr>
                          </a:solidFill>
                          <a:latin typeface="Avenir Book"/>
                          <a:cs typeface="Avenir Book"/>
                        </a:rPr>
                        <a:t>Position citizen advocates</a:t>
                      </a:r>
                      <a:r>
                        <a:rPr lang="en-US" sz="1400" baseline="0" dirty="0" smtClean="0">
                          <a:solidFill>
                            <a:schemeClr val="tx1">
                              <a:lumMod val="75000"/>
                              <a:lumOff val="25000"/>
                            </a:schemeClr>
                          </a:solidFill>
                          <a:latin typeface="Avenir Book"/>
                          <a:cs typeface="Avenir Book"/>
                        </a:rPr>
                        <a:t> on state HAI advisory committees</a:t>
                      </a:r>
                    </a:p>
                    <a:p>
                      <a:pPr marL="285750" indent="-285750">
                        <a:buClr>
                          <a:srgbClr val="215723"/>
                        </a:buClr>
                        <a:buFont typeface="Wingdings" charset="2"/>
                        <a:buChar char="ü"/>
                      </a:pPr>
                      <a:r>
                        <a:rPr lang="en-US" sz="1400" baseline="0" dirty="0" smtClean="0">
                          <a:solidFill>
                            <a:schemeClr val="tx1">
                              <a:lumMod val="75000"/>
                              <a:lumOff val="25000"/>
                            </a:schemeClr>
                          </a:solidFill>
                          <a:latin typeface="Avenir Book"/>
                          <a:cs typeface="Avenir Book"/>
                        </a:rPr>
                        <a:t>Push legislation for HAI reporting by long-term care facilities</a:t>
                      </a:r>
                    </a:p>
                    <a:p>
                      <a:pPr marL="285750" indent="-285750">
                        <a:buClr>
                          <a:srgbClr val="215723"/>
                        </a:buClr>
                        <a:buFont typeface="Wingdings" charset="2"/>
                        <a:buChar char="ü"/>
                      </a:pPr>
                      <a:r>
                        <a:rPr lang="en-US" sz="1400" baseline="0" dirty="0" smtClean="0">
                          <a:solidFill>
                            <a:schemeClr val="tx1">
                              <a:lumMod val="75000"/>
                              <a:lumOff val="25000"/>
                            </a:schemeClr>
                          </a:solidFill>
                          <a:latin typeface="Avenir Book"/>
                          <a:cs typeface="Avenir Book"/>
                        </a:rPr>
                        <a:t>Coordinate statewide lobbying efforts</a:t>
                      </a:r>
                      <a:endParaRPr lang="en-US" sz="1400" dirty="0">
                        <a:solidFill>
                          <a:schemeClr val="tx1">
                            <a:lumMod val="75000"/>
                            <a:lumOff val="25000"/>
                          </a:schemeClr>
                        </a:solidFill>
                        <a:latin typeface="Avenir Book"/>
                        <a:cs typeface="Avenir Book"/>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75656165"/>
              </p:ext>
            </p:extLst>
          </p:nvPr>
        </p:nvGraphicFramePr>
        <p:xfrm>
          <a:off x="924437" y="5105400"/>
          <a:ext cx="7785882" cy="1249679"/>
        </p:xfrm>
        <a:graphic>
          <a:graphicData uri="http://schemas.openxmlformats.org/drawingml/2006/table">
            <a:tbl>
              <a:tblPr firstRow="1" bandRow="1">
                <a:tableStyleId>{2D5ABB26-0587-4C30-8999-92F81FD0307C}</a:tableStyleId>
              </a:tblPr>
              <a:tblGrid>
                <a:gridCol w="2595294"/>
                <a:gridCol w="2595294"/>
                <a:gridCol w="2595294"/>
              </a:tblGrid>
              <a:tr h="304800">
                <a:tc>
                  <a:txBody>
                    <a:bodyPr/>
                    <a:lstStyle/>
                    <a:p>
                      <a:pPr algn="ctr"/>
                      <a:r>
                        <a:rPr lang="en-US" sz="1400" dirty="0" smtClean="0">
                          <a:solidFill>
                            <a:srgbClr val="7782C9"/>
                          </a:solidFill>
                          <a:latin typeface="Avenir Book"/>
                          <a:cs typeface="Avenir Book"/>
                        </a:rPr>
                        <a:t>2014</a:t>
                      </a:r>
                      <a:endParaRPr lang="en-US" sz="1400" dirty="0">
                        <a:solidFill>
                          <a:srgbClr val="7782C9"/>
                        </a:solidFill>
                        <a:latin typeface="Avenir Book"/>
                        <a:cs typeface="Avenir Book"/>
                      </a:endParaRPr>
                    </a:p>
                  </a:txBody>
                  <a:tcPr/>
                </a:tc>
                <a:tc>
                  <a:txBody>
                    <a:bodyPr/>
                    <a:lstStyle/>
                    <a:p>
                      <a:pPr algn="ctr"/>
                      <a:r>
                        <a:rPr lang="en-US" sz="1400" dirty="0" smtClean="0">
                          <a:solidFill>
                            <a:srgbClr val="7782C9"/>
                          </a:solidFill>
                          <a:latin typeface="Avenir Book"/>
                          <a:cs typeface="Avenir Book"/>
                        </a:rPr>
                        <a:t>2015</a:t>
                      </a:r>
                      <a:endParaRPr lang="en-US" sz="1400" dirty="0">
                        <a:solidFill>
                          <a:srgbClr val="7782C9"/>
                        </a:solidFill>
                        <a:latin typeface="Avenir Book"/>
                        <a:cs typeface="Avenir Book"/>
                      </a:endParaRPr>
                    </a:p>
                  </a:txBody>
                  <a:tcPr/>
                </a:tc>
                <a:tc>
                  <a:txBody>
                    <a:bodyPr/>
                    <a:lstStyle/>
                    <a:p>
                      <a:pPr algn="ctr"/>
                      <a:r>
                        <a:rPr lang="en-US" sz="1400" dirty="0" smtClean="0">
                          <a:solidFill>
                            <a:srgbClr val="7782C9"/>
                          </a:solidFill>
                          <a:latin typeface="Avenir Book"/>
                          <a:cs typeface="Avenir Book"/>
                        </a:rPr>
                        <a:t>2016</a:t>
                      </a:r>
                      <a:endParaRPr lang="en-US" sz="1400" dirty="0">
                        <a:solidFill>
                          <a:srgbClr val="7782C9"/>
                        </a:solidFill>
                        <a:latin typeface="Avenir Book"/>
                        <a:cs typeface="Avenir Book"/>
                      </a:endParaRPr>
                    </a:p>
                  </a:txBody>
                  <a:tcPr/>
                </a:tc>
              </a:tr>
              <a:tr h="809625">
                <a:tc>
                  <a:txBody>
                    <a:bodyPr/>
                    <a:lstStyle/>
                    <a:p>
                      <a:pPr marL="285750" indent="-285750">
                        <a:buClr>
                          <a:srgbClr val="FFE73F"/>
                        </a:buClr>
                        <a:buFont typeface="Lucida Grande"/>
                        <a:buChar char="—"/>
                      </a:pPr>
                      <a:r>
                        <a:rPr lang="en-US" sz="1400" dirty="0" smtClean="0">
                          <a:solidFill>
                            <a:srgbClr val="404040"/>
                          </a:solidFill>
                          <a:latin typeface="Avenir Book"/>
                          <a:cs typeface="Avenir Book"/>
                        </a:rPr>
                        <a:t>Recruit</a:t>
                      </a:r>
                      <a:r>
                        <a:rPr lang="en-US" sz="1400" baseline="0" dirty="0" smtClean="0">
                          <a:solidFill>
                            <a:srgbClr val="404040"/>
                          </a:solidFill>
                          <a:latin typeface="Avenir Book"/>
                          <a:cs typeface="Avenir Book"/>
                        </a:rPr>
                        <a:t> </a:t>
                      </a:r>
                      <a:r>
                        <a:rPr lang="en-US" sz="1400" dirty="0" smtClean="0">
                          <a:solidFill>
                            <a:srgbClr val="404040"/>
                          </a:solidFill>
                          <a:latin typeface="Avenir Book"/>
                          <a:cs typeface="Avenir Book"/>
                        </a:rPr>
                        <a:t>founding Board</a:t>
                      </a:r>
                    </a:p>
                    <a:p>
                      <a:pPr marL="285750" indent="-285750">
                        <a:buClr>
                          <a:srgbClr val="FFE73F"/>
                        </a:buClr>
                        <a:buFont typeface="Lucida Grande"/>
                        <a:buChar char="—"/>
                      </a:pPr>
                      <a:r>
                        <a:rPr lang="en-US" sz="1400" dirty="0" smtClean="0">
                          <a:solidFill>
                            <a:srgbClr val="404040"/>
                          </a:solidFill>
                          <a:latin typeface="Avenir Book"/>
                          <a:cs typeface="Avenir Book"/>
                        </a:rPr>
                        <a:t>Secure</a:t>
                      </a:r>
                      <a:r>
                        <a:rPr lang="en-US" sz="1400" baseline="0" dirty="0" smtClean="0">
                          <a:solidFill>
                            <a:srgbClr val="404040"/>
                          </a:solidFill>
                          <a:latin typeface="Avenir Book"/>
                          <a:cs typeface="Avenir Book"/>
                        </a:rPr>
                        <a:t> $200,000</a:t>
                      </a:r>
                    </a:p>
                    <a:p>
                      <a:pPr marL="285750" indent="-285750">
                        <a:buClrTx/>
                        <a:buFont typeface="Lucida Grande"/>
                        <a:buChar char="—"/>
                      </a:pPr>
                      <a:endParaRPr lang="en-US" sz="1400" dirty="0">
                        <a:solidFill>
                          <a:srgbClr val="404040"/>
                        </a:solidFill>
                        <a:latin typeface="Avenir Book"/>
                        <a:cs typeface="Avenir Book"/>
                      </a:endParaRPr>
                    </a:p>
                  </a:txBody>
                  <a:tcPr/>
                </a:tc>
                <a:tc>
                  <a:txBody>
                    <a:bodyPr/>
                    <a:lstStyle/>
                    <a:p>
                      <a:pPr marL="285750" marR="0" lvl="0" indent="-285750" algn="l" defTabSz="457200" rtl="0" eaLnBrk="1" fontAlgn="auto" latinLnBrk="0" hangingPunct="1">
                        <a:lnSpc>
                          <a:spcPct val="100000"/>
                        </a:lnSpc>
                        <a:spcBef>
                          <a:spcPts val="0"/>
                        </a:spcBef>
                        <a:spcAft>
                          <a:spcPts val="0"/>
                        </a:spcAft>
                        <a:buClr>
                          <a:srgbClr val="FFE73F"/>
                        </a:buClr>
                        <a:buSzTx/>
                        <a:buFont typeface="Lucida Grande"/>
                        <a:buChar char="—"/>
                        <a:tabLst/>
                        <a:defRPr/>
                      </a:pPr>
                      <a:r>
                        <a:rPr kumimoji="0" lang="en-US" sz="1400" b="0" i="0" u="none" strike="noStrike" kern="1200" cap="none" spc="0" normalizeH="0" baseline="0" noProof="0" dirty="0" smtClean="0">
                          <a:ln>
                            <a:noFill/>
                          </a:ln>
                          <a:solidFill>
                            <a:srgbClr val="404040"/>
                          </a:solidFill>
                          <a:effectLst/>
                          <a:uLnTx/>
                          <a:uFillTx/>
                          <a:latin typeface="Avenir Book"/>
                          <a:ea typeface="+mn-ea"/>
                          <a:cs typeface="Avenir Book"/>
                        </a:rPr>
                        <a:t>Hire full-time ED</a:t>
                      </a:r>
                    </a:p>
                    <a:p>
                      <a:pPr marL="285750" marR="0" lvl="0" indent="-285750" algn="l" defTabSz="457200" rtl="0" eaLnBrk="1" fontAlgn="auto" latinLnBrk="0" hangingPunct="1">
                        <a:lnSpc>
                          <a:spcPct val="100000"/>
                        </a:lnSpc>
                        <a:spcBef>
                          <a:spcPts val="0"/>
                        </a:spcBef>
                        <a:spcAft>
                          <a:spcPts val="0"/>
                        </a:spcAft>
                        <a:buClr>
                          <a:srgbClr val="FFE73F"/>
                        </a:buClr>
                        <a:buSzTx/>
                        <a:buFont typeface="Lucida Grande"/>
                        <a:buChar char="—"/>
                        <a:tabLst/>
                        <a:defRPr/>
                      </a:pPr>
                      <a:r>
                        <a:rPr kumimoji="0" lang="en-US" sz="1400" b="0" i="0" u="none" strike="noStrike" kern="1200" cap="none" spc="0" normalizeH="0" baseline="0" noProof="0" dirty="0" smtClean="0">
                          <a:ln>
                            <a:noFill/>
                          </a:ln>
                          <a:solidFill>
                            <a:srgbClr val="404040"/>
                          </a:solidFill>
                          <a:effectLst/>
                          <a:uLnTx/>
                          <a:uFillTx/>
                          <a:latin typeface="Avenir Book"/>
                          <a:ea typeface="+mn-ea"/>
                          <a:cs typeface="Avenir Book"/>
                        </a:rPr>
                        <a:t>Refocus Advisory Council</a:t>
                      </a:r>
                    </a:p>
                    <a:p>
                      <a:pPr marL="285750" marR="0" lvl="0" indent="-285750" algn="l" defTabSz="457200" rtl="0" eaLnBrk="1" fontAlgn="auto" latinLnBrk="0" hangingPunct="1">
                        <a:lnSpc>
                          <a:spcPct val="100000"/>
                        </a:lnSpc>
                        <a:spcBef>
                          <a:spcPts val="0"/>
                        </a:spcBef>
                        <a:spcAft>
                          <a:spcPts val="0"/>
                        </a:spcAft>
                        <a:buClr>
                          <a:srgbClr val="FFE73F"/>
                        </a:buClr>
                        <a:buSzTx/>
                        <a:buFont typeface="Lucida Grande"/>
                        <a:buChar char="—"/>
                        <a:tabLst/>
                        <a:defRPr/>
                      </a:pPr>
                      <a:r>
                        <a:rPr kumimoji="0" lang="en-US" sz="1400" b="0" i="0" u="none" strike="noStrike" kern="1200" cap="none" spc="0" normalizeH="0" baseline="0" noProof="0" dirty="0" smtClean="0">
                          <a:ln>
                            <a:noFill/>
                          </a:ln>
                          <a:solidFill>
                            <a:srgbClr val="404040"/>
                          </a:solidFill>
                          <a:effectLst/>
                          <a:uLnTx/>
                          <a:uFillTx/>
                          <a:latin typeface="Avenir Book"/>
                          <a:ea typeface="+mn-ea"/>
                          <a:cs typeface="Avenir Book"/>
                        </a:rPr>
                        <a:t>Secure $350,000</a:t>
                      </a:r>
                    </a:p>
                    <a:p>
                      <a:pPr marL="0" indent="0">
                        <a:buFont typeface="Arial"/>
                        <a:buNone/>
                      </a:pPr>
                      <a:endParaRPr lang="en-US" sz="1400" dirty="0">
                        <a:solidFill>
                          <a:srgbClr val="404040"/>
                        </a:solidFill>
                        <a:latin typeface="Avenir Book"/>
                        <a:cs typeface="Avenir Book"/>
                      </a:endParaRPr>
                    </a:p>
                  </a:txBody>
                  <a:tcPr/>
                </a:tc>
                <a:tc>
                  <a:txBody>
                    <a:bodyPr/>
                    <a:lstStyle/>
                    <a:p>
                      <a:pPr marL="285750" marR="0" lvl="0" indent="-285750" algn="l" defTabSz="457200" rtl="0" eaLnBrk="1" fontAlgn="auto" latinLnBrk="0" hangingPunct="1">
                        <a:lnSpc>
                          <a:spcPct val="100000"/>
                        </a:lnSpc>
                        <a:spcBef>
                          <a:spcPts val="0"/>
                        </a:spcBef>
                        <a:spcAft>
                          <a:spcPts val="0"/>
                        </a:spcAft>
                        <a:buClr>
                          <a:srgbClr val="FFE73F"/>
                        </a:buClr>
                        <a:buSzTx/>
                        <a:buFont typeface="Lucida Grande"/>
                        <a:buChar char="—"/>
                        <a:tabLst/>
                        <a:defRPr/>
                      </a:pPr>
                      <a:r>
                        <a:rPr kumimoji="0" lang="en-US" sz="1400" b="0" i="0" u="none" strike="noStrike" kern="1200" cap="none" spc="0" normalizeH="0" baseline="0" noProof="0" dirty="0" smtClean="0">
                          <a:ln>
                            <a:noFill/>
                          </a:ln>
                          <a:solidFill>
                            <a:srgbClr val="404040"/>
                          </a:solidFill>
                          <a:effectLst/>
                          <a:uLnTx/>
                          <a:uFillTx/>
                          <a:latin typeface="Avenir Book"/>
                          <a:ea typeface="+mn-ea"/>
                          <a:cs typeface="Avenir Book"/>
                        </a:rPr>
                        <a:t>Hire additional staff</a:t>
                      </a:r>
                    </a:p>
                    <a:p>
                      <a:pPr marL="285750" marR="0" lvl="0" indent="-285750" algn="l" defTabSz="457200" rtl="0" eaLnBrk="1" fontAlgn="auto" latinLnBrk="0" hangingPunct="1">
                        <a:lnSpc>
                          <a:spcPct val="100000"/>
                        </a:lnSpc>
                        <a:spcBef>
                          <a:spcPts val="0"/>
                        </a:spcBef>
                        <a:spcAft>
                          <a:spcPts val="0"/>
                        </a:spcAft>
                        <a:buClr>
                          <a:srgbClr val="FFE73F"/>
                        </a:buClr>
                        <a:buSzTx/>
                        <a:buFont typeface="Lucida Grande"/>
                        <a:buChar char="—"/>
                        <a:tabLst/>
                        <a:defRPr/>
                      </a:pPr>
                      <a:r>
                        <a:rPr kumimoji="0" lang="en-US" sz="1400" b="0" i="0" u="none" strike="noStrike" kern="1200" cap="none" spc="0" normalizeH="0" baseline="0" noProof="0" dirty="0" smtClean="0">
                          <a:ln>
                            <a:noFill/>
                          </a:ln>
                          <a:solidFill>
                            <a:srgbClr val="404040"/>
                          </a:solidFill>
                          <a:effectLst/>
                          <a:uLnTx/>
                          <a:uFillTx/>
                          <a:latin typeface="Avenir Book"/>
                          <a:ea typeface="+mn-ea"/>
                          <a:cs typeface="Avenir Book"/>
                        </a:rPr>
                        <a:t>Develop next 3-year plan</a:t>
                      </a:r>
                    </a:p>
                    <a:p>
                      <a:pPr marL="285750" marR="0" lvl="0" indent="-285750" algn="l" defTabSz="457200" rtl="0" eaLnBrk="1" fontAlgn="auto" latinLnBrk="0" hangingPunct="1">
                        <a:lnSpc>
                          <a:spcPct val="100000"/>
                        </a:lnSpc>
                        <a:spcBef>
                          <a:spcPts val="0"/>
                        </a:spcBef>
                        <a:spcAft>
                          <a:spcPts val="0"/>
                        </a:spcAft>
                        <a:buClr>
                          <a:srgbClr val="FFE73F"/>
                        </a:buClr>
                        <a:buSzTx/>
                        <a:buFont typeface="Lucida Grande"/>
                        <a:buChar char="—"/>
                        <a:tabLst/>
                        <a:defRPr/>
                      </a:pPr>
                      <a:r>
                        <a:rPr kumimoji="0" lang="en-US" sz="1400" b="0" i="0" u="none" strike="noStrike" kern="1200" cap="none" spc="0" normalizeH="0" baseline="0" noProof="0" dirty="0" smtClean="0">
                          <a:ln>
                            <a:noFill/>
                          </a:ln>
                          <a:solidFill>
                            <a:srgbClr val="404040"/>
                          </a:solidFill>
                          <a:effectLst/>
                          <a:uLnTx/>
                          <a:uFillTx/>
                          <a:latin typeface="Avenir Book"/>
                          <a:ea typeface="+mn-ea"/>
                          <a:cs typeface="Avenir Book"/>
                        </a:rPr>
                        <a:t>Secure $500,000</a:t>
                      </a:r>
                    </a:p>
                    <a:p>
                      <a:endParaRPr lang="en-US" sz="1400" dirty="0">
                        <a:solidFill>
                          <a:srgbClr val="404040"/>
                        </a:solidFill>
                        <a:latin typeface="Avenir Book"/>
                        <a:cs typeface="Avenir Book"/>
                      </a:endParaRPr>
                    </a:p>
                  </a:txBody>
                  <a:tcPr/>
                </a:tc>
              </a:tr>
            </a:tbl>
          </a:graphicData>
        </a:graphic>
      </p:graphicFrame>
    </p:spTree>
    <p:extLst>
      <p:ext uri="{BB962C8B-B14F-4D97-AF65-F5344CB8AC3E}">
        <p14:creationId xmlns:p14="http://schemas.microsoft.com/office/powerpoint/2010/main" val="14832521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Autofit/>
          </a:bodyPr>
          <a:lstStyle/>
          <a:p>
            <a:r>
              <a:rPr lang="en-US" sz="2800" dirty="0" smtClean="0">
                <a:solidFill>
                  <a:srgbClr val="1F520B"/>
                </a:solidFill>
                <a:latin typeface="Avenir Book"/>
                <a:cs typeface="Avenir Book"/>
              </a:rPr>
              <a:t>Engaging physicians &amp; patients to drive change</a:t>
            </a:r>
            <a:endParaRPr lang="en-US" sz="2800" dirty="0">
              <a:solidFill>
                <a:srgbClr val="1F520B"/>
              </a:solidFill>
              <a:latin typeface="Avenir Book"/>
              <a:cs typeface="Avenir Book"/>
            </a:endParaRPr>
          </a:p>
        </p:txBody>
      </p:sp>
      <p:sp>
        <p:nvSpPr>
          <p:cNvPr id="5" name="Content Placeholder 4"/>
          <p:cNvSpPr>
            <a:spLocks noGrp="1"/>
          </p:cNvSpPr>
          <p:nvPr>
            <p:ph sz="half" idx="1"/>
          </p:nvPr>
        </p:nvSpPr>
        <p:spPr>
          <a:xfrm>
            <a:off x="457200" y="1295400"/>
            <a:ext cx="4038600" cy="4525963"/>
          </a:xfrm>
        </p:spPr>
        <p:txBody>
          <a:bodyPr>
            <a:normAutofit/>
          </a:bodyPr>
          <a:lstStyle/>
          <a:p>
            <a:pPr>
              <a:spcAft>
                <a:spcPts val="1200"/>
              </a:spcAft>
              <a:buClr>
                <a:srgbClr val="57B251"/>
              </a:buClr>
              <a:buFont typeface="Wingdings" charset="2"/>
              <a:buChar char="§"/>
            </a:pPr>
            <a:r>
              <a:rPr lang="en-US" sz="2000" dirty="0" smtClean="0">
                <a:solidFill>
                  <a:schemeClr val="tx1">
                    <a:lumMod val="75000"/>
                    <a:lumOff val="25000"/>
                  </a:schemeClr>
                </a:solidFill>
                <a:latin typeface="Avenir Book"/>
                <a:cs typeface="Avenir Book"/>
              </a:rPr>
              <a:t>Building a nationwide database of </a:t>
            </a:r>
            <a:r>
              <a:rPr lang="en-US" sz="2000" i="1" dirty="0" smtClean="0">
                <a:solidFill>
                  <a:schemeClr val="tx1">
                    <a:lumMod val="75000"/>
                    <a:lumOff val="25000"/>
                  </a:schemeClr>
                </a:solidFill>
                <a:latin typeface="Avenir Book"/>
                <a:cs typeface="Avenir Book"/>
              </a:rPr>
              <a:t>C. diff </a:t>
            </a:r>
            <a:r>
              <a:rPr lang="en-US" sz="2000" dirty="0" smtClean="0">
                <a:solidFill>
                  <a:schemeClr val="tx1">
                    <a:lumMod val="75000"/>
                    <a:lumOff val="25000"/>
                  </a:schemeClr>
                </a:solidFill>
                <a:latin typeface="Avenir Book"/>
                <a:cs typeface="Avenir Book"/>
              </a:rPr>
              <a:t>experts</a:t>
            </a:r>
          </a:p>
          <a:p>
            <a:pPr>
              <a:spcAft>
                <a:spcPts val="1200"/>
              </a:spcAft>
              <a:buClr>
                <a:srgbClr val="57B251"/>
              </a:buClr>
              <a:buFont typeface="Wingdings" charset="2"/>
              <a:buChar char="§"/>
            </a:pPr>
            <a:r>
              <a:rPr lang="en-US" sz="2000" dirty="0" smtClean="0">
                <a:solidFill>
                  <a:schemeClr val="tx1">
                    <a:lumMod val="75000"/>
                    <a:lumOff val="25000"/>
                  </a:schemeClr>
                </a:solidFill>
                <a:latin typeface="Avenir Book"/>
                <a:cs typeface="Avenir Book"/>
              </a:rPr>
              <a:t>Collaborating on </a:t>
            </a:r>
            <a:r>
              <a:rPr lang="en-US" sz="2000" i="1" dirty="0" smtClean="0">
                <a:solidFill>
                  <a:schemeClr val="tx1">
                    <a:lumMod val="75000"/>
                    <a:lumOff val="25000"/>
                  </a:schemeClr>
                </a:solidFill>
                <a:latin typeface="Avenir Book"/>
                <a:cs typeface="Avenir Book"/>
              </a:rPr>
              <a:t>C. diff </a:t>
            </a:r>
            <a:r>
              <a:rPr lang="en-US" sz="2000" dirty="0" smtClean="0">
                <a:solidFill>
                  <a:schemeClr val="tx1">
                    <a:lumMod val="75000"/>
                    <a:lumOff val="25000"/>
                  </a:schemeClr>
                </a:solidFill>
                <a:latin typeface="Avenir Book"/>
                <a:cs typeface="Avenir Book"/>
              </a:rPr>
              <a:t>policy at the state and federal levels (ADAPT Act, CDC)</a:t>
            </a:r>
          </a:p>
          <a:p>
            <a:pPr>
              <a:spcAft>
                <a:spcPts val="1200"/>
              </a:spcAft>
              <a:buClr>
                <a:srgbClr val="57B251"/>
              </a:buClr>
              <a:buFont typeface="Wingdings" charset="2"/>
              <a:buChar char="§"/>
            </a:pPr>
            <a:r>
              <a:rPr lang="en-US" sz="2000" dirty="0" smtClean="0">
                <a:solidFill>
                  <a:schemeClr val="tx1">
                    <a:lumMod val="75000"/>
                    <a:lumOff val="25000"/>
                  </a:schemeClr>
                </a:solidFill>
                <a:latin typeface="Avenir Book"/>
                <a:cs typeface="Avenir Book"/>
              </a:rPr>
              <a:t>Sharing individual patient stories (70+ to date) and aggregate survey data</a:t>
            </a:r>
          </a:p>
          <a:p>
            <a:pPr>
              <a:spcAft>
                <a:spcPts val="1200"/>
              </a:spcAft>
              <a:buClr>
                <a:srgbClr val="57B251"/>
              </a:buClr>
              <a:buFont typeface="Wingdings" charset="2"/>
              <a:buChar char="§"/>
            </a:pPr>
            <a:r>
              <a:rPr lang="en-US" sz="2000" dirty="0" smtClean="0">
                <a:solidFill>
                  <a:schemeClr val="tx1">
                    <a:lumMod val="75000"/>
                    <a:lumOff val="25000"/>
                  </a:schemeClr>
                </a:solidFill>
                <a:latin typeface="Avenir Book"/>
                <a:cs typeface="Avenir Book"/>
              </a:rPr>
              <a:t>Serving as patient collaborator for PCORI and other grants</a:t>
            </a:r>
          </a:p>
          <a:p>
            <a:pPr>
              <a:spcAft>
                <a:spcPts val="1200"/>
              </a:spcAft>
              <a:buClr>
                <a:srgbClr val="57B251"/>
              </a:buClr>
              <a:buFont typeface="Wingdings" charset="2"/>
              <a:buChar char="§"/>
            </a:pPr>
            <a:r>
              <a:rPr lang="en-US" sz="2000" dirty="0" smtClean="0">
                <a:solidFill>
                  <a:schemeClr val="tx1">
                    <a:lumMod val="75000"/>
                    <a:lumOff val="25000"/>
                  </a:schemeClr>
                </a:solidFill>
                <a:latin typeface="Avenir Book"/>
                <a:cs typeface="Avenir Book"/>
              </a:rPr>
              <a:t>How else can we partner? </a:t>
            </a:r>
            <a:endParaRPr lang="en-US" sz="2000" dirty="0">
              <a:solidFill>
                <a:schemeClr val="tx1">
                  <a:lumMod val="75000"/>
                  <a:lumOff val="25000"/>
                </a:schemeClr>
              </a:solidFill>
              <a:latin typeface="Avenir Book"/>
              <a:cs typeface="Avenir Book"/>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484" y="1143000"/>
            <a:ext cx="213590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279" y="3962400"/>
            <a:ext cx="3216275" cy="204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416" y="1219200"/>
            <a:ext cx="171470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1428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solidFill>
                  <a:srgbClr val="1F520B"/>
                </a:solidFill>
                <a:latin typeface="Avenir Book"/>
                <a:cs typeface="Avenir Book"/>
              </a:rPr>
              <a:t>Example: </a:t>
            </a:r>
            <a:r>
              <a:rPr lang="en-US" sz="3200" dirty="0" smtClean="0">
                <a:solidFill>
                  <a:srgbClr val="7782C9"/>
                </a:solidFill>
                <a:latin typeface="Avenir Book"/>
                <a:cs typeface="Avenir Book"/>
              </a:rPr>
              <a:t>Draft state web page</a:t>
            </a:r>
            <a:endParaRPr lang="en-US" sz="3200" dirty="0">
              <a:solidFill>
                <a:srgbClr val="7782C9"/>
              </a:solidFill>
              <a:latin typeface="Avenir Book"/>
              <a:cs typeface="Avenir Book"/>
            </a:endParaRPr>
          </a:p>
        </p:txBody>
      </p:sp>
      <p:pic>
        <p:nvPicPr>
          <p:cNvPr id="1026" name="Picture 2" descr="http://www.health.ny.gov/health_care/medicaid/program/update/images/map-nys_348x2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116" y="1200865"/>
            <a:ext cx="2280684" cy="15466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1200865"/>
            <a:ext cx="2743200" cy="5047535"/>
          </a:xfrm>
          <a:prstGeom prst="rect">
            <a:avLst/>
          </a:prstGeom>
          <a:solidFill>
            <a:schemeClr val="bg1">
              <a:lumMod val="95000"/>
            </a:schemeClr>
          </a:solidFill>
          <a:ln w="12700">
            <a:solidFill>
              <a:srgbClr val="1F520B"/>
            </a:solidFill>
          </a:ln>
        </p:spPr>
        <p:txBody>
          <a:bodyPr wrap="square" rtlCol="0">
            <a:spAutoFit/>
          </a:bodyPr>
          <a:lstStyle/>
          <a:p>
            <a:r>
              <a:rPr lang="en-US" sz="1400" b="1" dirty="0" smtClean="0">
                <a:solidFill>
                  <a:srgbClr val="FEB914"/>
                </a:solidFill>
                <a:latin typeface="Avenir Book"/>
                <a:cs typeface="Avenir Book"/>
              </a:rPr>
              <a:t>New York Providers</a:t>
            </a:r>
          </a:p>
          <a:p>
            <a:endParaRPr lang="en-US" sz="1400" dirty="0">
              <a:latin typeface="Avenir Book"/>
              <a:cs typeface="Avenir Book"/>
            </a:endParaRPr>
          </a:p>
          <a:p>
            <a:r>
              <a:rPr lang="en-US" sz="1400" b="1" i="1" dirty="0" smtClean="0">
                <a:latin typeface="Avenir Book"/>
                <a:cs typeface="Avenir Book"/>
              </a:rPr>
              <a:t>Moshe Rubin, MD</a:t>
            </a:r>
          </a:p>
          <a:p>
            <a:r>
              <a:rPr lang="en-US" sz="1400" dirty="0" smtClean="0">
                <a:latin typeface="Avenir Book"/>
                <a:cs typeface="Avenir Book"/>
              </a:rPr>
              <a:t>New York Hospital Queens</a:t>
            </a:r>
          </a:p>
          <a:p>
            <a:r>
              <a:rPr lang="en-US" sz="1400" dirty="0" smtClean="0">
                <a:latin typeface="Avenir Book"/>
                <a:cs typeface="Avenir Book"/>
              </a:rPr>
              <a:t>Specialty: Gastroenterology</a:t>
            </a:r>
          </a:p>
          <a:p>
            <a:r>
              <a:rPr lang="en-US" sz="1400" dirty="0" smtClean="0">
                <a:latin typeface="Avenir Book"/>
                <a:cs typeface="Avenir Book"/>
              </a:rPr>
              <a:t>Treatments: Antibiotics</a:t>
            </a:r>
          </a:p>
          <a:p>
            <a:pPr lvl="0"/>
            <a:r>
              <a:rPr lang="en-US" sz="1400" u="sng" dirty="0">
                <a:solidFill>
                  <a:srgbClr val="1F520B"/>
                </a:solidFill>
                <a:latin typeface="Avenir Book"/>
                <a:cs typeface="Avenir Book"/>
              </a:rPr>
              <a:t>Contact this physician </a:t>
            </a:r>
          </a:p>
          <a:p>
            <a:pPr lvl="0"/>
            <a:r>
              <a:rPr lang="en-US" sz="1400" u="sng" dirty="0">
                <a:solidFill>
                  <a:srgbClr val="1F520B"/>
                </a:solidFill>
                <a:latin typeface="Avenir Book"/>
                <a:cs typeface="Avenir Book"/>
              </a:rPr>
              <a:t>Rate this physician</a:t>
            </a:r>
          </a:p>
          <a:p>
            <a:endParaRPr lang="en-US" sz="1400" dirty="0">
              <a:latin typeface="Avenir Book"/>
              <a:cs typeface="Avenir Book"/>
            </a:endParaRPr>
          </a:p>
          <a:p>
            <a:r>
              <a:rPr lang="en-US" sz="1400" b="1" i="1" dirty="0" smtClean="0">
                <a:latin typeface="Avenir Book"/>
                <a:cs typeface="Avenir Book"/>
              </a:rPr>
              <a:t>Jane Doe, MD</a:t>
            </a:r>
          </a:p>
          <a:p>
            <a:r>
              <a:rPr lang="en-US" sz="1400" dirty="0" smtClean="0">
                <a:latin typeface="Avenir Book"/>
                <a:cs typeface="Avenir Book"/>
              </a:rPr>
              <a:t>NYU Medical Center</a:t>
            </a:r>
          </a:p>
          <a:p>
            <a:r>
              <a:rPr lang="en-US" sz="1400" dirty="0" smtClean="0">
                <a:latin typeface="Avenir Book"/>
                <a:cs typeface="Avenir Book"/>
              </a:rPr>
              <a:t>Specialty: Infectious Diseases</a:t>
            </a:r>
          </a:p>
          <a:p>
            <a:r>
              <a:rPr lang="en-US" sz="1400" dirty="0" smtClean="0">
                <a:latin typeface="Avenir Book"/>
                <a:cs typeface="Avenir Book"/>
              </a:rPr>
              <a:t>Treatments: Fecal microbiota transplant</a:t>
            </a:r>
          </a:p>
          <a:p>
            <a:r>
              <a:rPr lang="en-US" sz="1400" u="sng" dirty="0" smtClean="0">
                <a:solidFill>
                  <a:srgbClr val="1F520B"/>
                </a:solidFill>
                <a:latin typeface="Avenir Book"/>
                <a:cs typeface="Avenir Book"/>
              </a:rPr>
              <a:t>Contact this physician </a:t>
            </a:r>
          </a:p>
          <a:p>
            <a:r>
              <a:rPr lang="en-US" sz="1400" u="sng" dirty="0" smtClean="0">
                <a:solidFill>
                  <a:srgbClr val="1F520B"/>
                </a:solidFill>
                <a:latin typeface="Avenir Book"/>
                <a:cs typeface="Avenir Book"/>
              </a:rPr>
              <a:t>Rate this physician</a:t>
            </a:r>
          </a:p>
          <a:p>
            <a:endParaRPr lang="en-US" sz="1400" dirty="0" smtClean="0">
              <a:latin typeface="Avenir Book"/>
              <a:cs typeface="Avenir Book"/>
            </a:endParaRPr>
          </a:p>
          <a:p>
            <a:r>
              <a:rPr lang="en-US" sz="1400" b="1" i="1" dirty="0" smtClean="0">
                <a:latin typeface="Avenir Book"/>
                <a:cs typeface="Avenir Book"/>
              </a:rPr>
              <a:t>John Smith, </a:t>
            </a:r>
            <a:r>
              <a:rPr lang="en-US" sz="1400" b="1" i="1" dirty="0">
                <a:latin typeface="Avenir Book"/>
                <a:cs typeface="Avenir Book"/>
              </a:rPr>
              <a:t>MD</a:t>
            </a:r>
          </a:p>
          <a:p>
            <a:r>
              <a:rPr lang="en-US" sz="1400" dirty="0" smtClean="0">
                <a:latin typeface="Avenir Book"/>
                <a:cs typeface="Avenir Book"/>
              </a:rPr>
              <a:t>Private Practice</a:t>
            </a:r>
            <a:endParaRPr lang="en-US" sz="1400" dirty="0">
              <a:latin typeface="Avenir Book"/>
              <a:cs typeface="Avenir Book"/>
            </a:endParaRPr>
          </a:p>
          <a:p>
            <a:r>
              <a:rPr lang="en-US" sz="1400" dirty="0">
                <a:latin typeface="Avenir Book"/>
                <a:cs typeface="Avenir Book"/>
              </a:rPr>
              <a:t>Specialty: </a:t>
            </a:r>
            <a:r>
              <a:rPr lang="en-US" sz="1400" dirty="0" smtClean="0">
                <a:latin typeface="Avenir Book"/>
                <a:cs typeface="Avenir Book"/>
              </a:rPr>
              <a:t>Gastroenterology</a:t>
            </a:r>
            <a:endParaRPr lang="en-US" sz="1400" dirty="0">
              <a:latin typeface="Avenir Book"/>
              <a:cs typeface="Avenir Book"/>
            </a:endParaRPr>
          </a:p>
          <a:p>
            <a:r>
              <a:rPr lang="en-US" sz="1400" dirty="0" smtClean="0">
                <a:latin typeface="Avenir Book"/>
                <a:cs typeface="Avenir Book"/>
              </a:rPr>
              <a:t>Treatments: All</a:t>
            </a:r>
          </a:p>
          <a:p>
            <a:r>
              <a:rPr lang="en-US" sz="1400" u="sng" dirty="0" smtClean="0">
                <a:solidFill>
                  <a:srgbClr val="1F520B"/>
                </a:solidFill>
                <a:latin typeface="Avenir Book"/>
                <a:cs typeface="Avenir Book"/>
              </a:rPr>
              <a:t>Contact </a:t>
            </a:r>
            <a:r>
              <a:rPr lang="en-US" sz="1400" u="sng" dirty="0">
                <a:solidFill>
                  <a:srgbClr val="1F520B"/>
                </a:solidFill>
                <a:latin typeface="Avenir Book"/>
                <a:cs typeface="Avenir Book"/>
              </a:rPr>
              <a:t>this physician </a:t>
            </a:r>
          </a:p>
          <a:p>
            <a:r>
              <a:rPr lang="en-US" sz="1400" u="sng" dirty="0">
                <a:solidFill>
                  <a:srgbClr val="1F520B"/>
                </a:solidFill>
                <a:latin typeface="Avenir Book"/>
                <a:cs typeface="Avenir Book"/>
              </a:rPr>
              <a:t>Rate this </a:t>
            </a:r>
            <a:r>
              <a:rPr lang="en-US" sz="1400" u="sng" dirty="0" smtClean="0">
                <a:solidFill>
                  <a:srgbClr val="1F520B"/>
                </a:solidFill>
                <a:latin typeface="Avenir Book"/>
                <a:cs typeface="Avenir Book"/>
              </a:rPr>
              <a:t>physician</a:t>
            </a:r>
            <a:endParaRPr lang="en-US" sz="1400" u="sng" dirty="0">
              <a:solidFill>
                <a:srgbClr val="1F520B"/>
              </a:solidFill>
              <a:latin typeface="Avenir Book"/>
              <a:cs typeface="Avenir Book"/>
            </a:endParaRPr>
          </a:p>
        </p:txBody>
      </p:sp>
      <p:sp>
        <p:nvSpPr>
          <p:cNvPr id="7" name="TextBox 6"/>
          <p:cNvSpPr txBox="1"/>
          <p:nvPr/>
        </p:nvSpPr>
        <p:spPr>
          <a:xfrm>
            <a:off x="3276600" y="1200865"/>
            <a:ext cx="2971800" cy="3539431"/>
          </a:xfrm>
          <a:prstGeom prst="rect">
            <a:avLst/>
          </a:prstGeom>
          <a:solidFill>
            <a:schemeClr val="accent3">
              <a:lumMod val="20000"/>
              <a:lumOff val="80000"/>
            </a:schemeClr>
          </a:solidFill>
          <a:ln w="12700">
            <a:solidFill>
              <a:srgbClr val="6DB123"/>
            </a:solidFill>
          </a:ln>
        </p:spPr>
        <p:txBody>
          <a:bodyPr wrap="square" rtlCol="0">
            <a:spAutoFit/>
          </a:bodyPr>
          <a:lstStyle/>
          <a:p>
            <a:r>
              <a:rPr lang="en-US" sz="1400" b="1" dirty="0" smtClean="0">
                <a:solidFill>
                  <a:srgbClr val="6DB123"/>
                </a:solidFill>
                <a:latin typeface="Avenir Book"/>
                <a:cs typeface="Avenir Book"/>
              </a:rPr>
              <a:t>New York Advocates</a:t>
            </a:r>
          </a:p>
          <a:p>
            <a:endParaRPr lang="en-US" sz="1400" dirty="0">
              <a:latin typeface="Avenir Book"/>
              <a:cs typeface="Avenir Book"/>
            </a:endParaRPr>
          </a:p>
          <a:p>
            <a:r>
              <a:rPr lang="en-US" sz="1400" b="1" i="1" dirty="0" smtClean="0">
                <a:latin typeface="Avenir Book"/>
                <a:cs typeface="Avenir Book"/>
              </a:rPr>
              <a:t>Christian John Lillis</a:t>
            </a:r>
          </a:p>
          <a:p>
            <a:r>
              <a:rPr lang="en-US" sz="1400" dirty="0" smtClean="0">
                <a:solidFill>
                  <a:schemeClr val="tx1">
                    <a:lumMod val="75000"/>
                    <a:lumOff val="25000"/>
                  </a:schemeClr>
                </a:solidFill>
                <a:latin typeface="Avenir Book"/>
                <a:cs typeface="Avenir Book"/>
              </a:rPr>
              <a:t>Christian lost his mother to </a:t>
            </a:r>
            <a:r>
              <a:rPr lang="en-US" sz="1400" i="1" dirty="0" smtClean="0">
                <a:solidFill>
                  <a:schemeClr val="tx1">
                    <a:lumMod val="75000"/>
                    <a:lumOff val="25000"/>
                  </a:schemeClr>
                </a:solidFill>
                <a:latin typeface="Avenir Book"/>
                <a:cs typeface="Avenir Book"/>
              </a:rPr>
              <a:t>C. diff</a:t>
            </a:r>
            <a:r>
              <a:rPr lang="en-US" sz="1400" dirty="0" smtClean="0">
                <a:solidFill>
                  <a:schemeClr val="tx1">
                    <a:lumMod val="75000"/>
                    <a:lumOff val="25000"/>
                  </a:schemeClr>
                </a:solidFill>
                <a:latin typeface="Avenir Book"/>
                <a:cs typeface="Avenir Book"/>
              </a:rPr>
              <a:t> in April 2010</a:t>
            </a:r>
          </a:p>
          <a:p>
            <a:r>
              <a:rPr lang="en-US" sz="1400" i="1" u="sng" dirty="0" smtClean="0">
                <a:solidFill>
                  <a:srgbClr val="1F520B"/>
                </a:solidFill>
                <a:latin typeface="Avenir Book"/>
                <a:cs typeface="Avenir Book"/>
              </a:rPr>
              <a:t>Areas</a:t>
            </a:r>
            <a:r>
              <a:rPr lang="en-US" sz="1400" i="1" dirty="0" smtClean="0">
                <a:solidFill>
                  <a:srgbClr val="1F520B"/>
                </a:solidFill>
                <a:latin typeface="Avenir Book"/>
                <a:cs typeface="Avenir Book"/>
              </a:rPr>
              <a:t>: Public speaking, lobbying, print, audio and video media</a:t>
            </a:r>
          </a:p>
          <a:p>
            <a:r>
              <a:rPr lang="en-US" sz="1400" b="1" dirty="0" smtClean="0">
                <a:solidFill>
                  <a:srgbClr val="1F520B"/>
                </a:solidFill>
                <a:latin typeface="Avenir Book"/>
                <a:cs typeface="Avenir Book"/>
              </a:rPr>
              <a:t>Contact Christian</a:t>
            </a:r>
          </a:p>
          <a:p>
            <a:endParaRPr lang="en-US" sz="1400" dirty="0">
              <a:solidFill>
                <a:srgbClr val="1F520B"/>
              </a:solidFill>
              <a:latin typeface="Avenir Book"/>
              <a:cs typeface="Avenir Book"/>
            </a:endParaRPr>
          </a:p>
          <a:p>
            <a:r>
              <a:rPr lang="en-US" sz="1400" b="1" i="1" dirty="0" smtClean="0">
                <a:latin typeface="Avenir Book"/>
                <a:cs typeface="Avenir Book"/>
              </a:rPr>
              <a:t>Gina Del Re</a:t>
            </a:r>
          </a:p>
          <a:p>
            <a:r>
              <a:rPr lang="en-US" sz="1400" dirty="0" smtClean="0">
                <a:latin typeface="Avenir Book"/>
                <a:cs typeface="Avenir Book"/>
              </a:rPr>
              <a:t>Mother of a two-year old son who survived </a:t>
            </a:r>
            <a:r>
              <a:rPr lang="en-US" sz="1400" i="1" dirty="0" smtClean="0">
                <a:latin typeface="Avenir Book"/>
                <a:cs typeface="Avenir Book"/>
              </a:rPr>
              <a:t>C. diff</a:t>
            </a:r>
          </a:p>
          <a:p>
            <a:r>
              <a:rPr lang="en-US" sz="1400" i="1" u="sng" dirty="0" smtClean="0">
                <a:solidFill>
                  <a:srgbClr val="1F520B"/>
                </a:solidFill>
                <a:latin typeface="Avenir Book"/>
                <a:cs typeface="Avenir Book"/>
              </a:rPr>
              <a:t>Areas</a:t>
            </a:r>
            <a:r>
              <a:rPr lang="en-US" sz="1400" i="1" dirty="0" smtClean="0">
                <a:solidFill>
                  <a:srgbClr val="1F520B"/>
                </a:solidFill>
                <a:latin typeface="Avenir Book"/>
                <a:cs typeface="Avenir Book"/>
              </a:rPr>
              <a:t>: Lobbying, print, audio and video media</a:t>
            </a:r>
          </a:p>
          <a:p>
            <a:r>
              <a:rPr lang="en-US" sz="1400" b="1" dirty="0" smtClean="0">
                <a:solidFill>
                  <a:srgbClr val="FEB914"/>
                </a:solidFill>
                <a:latin typeface="Avenir Book"/>
                <a:cs typeface="Avenir Book"/>
              </a:rPr>
              <a:t>Read Gina’s Story</a:t>
            </a:r>
          </a:p>
          <a:p>
            <a:r>
              <a:rPr lang="en-US" sz="1400" b="1" dirty="0" smtClean="0">
                <a:solidFill>
                  <a:srgbClr val="1F520B"/>
                </a:solidFill>
                <a:latin typeface="Avenir Book"/>
                <a:cs typeface="Avenir Book"/>
              </a:rPr>
              <a:t>Contact Gina</a:t>
            </a:r>
            <a:endParaRPr lang="en-US" sz="1400" b="1" dirty="0">
              <a:solidFill>
                <a:srgbClr val="1F520B"/>
              </a:solidFill>
              <a:latin typeface="Avenir Book"/>
              <a:cs typeface="Avenir Book"/>
            </a:endParaRPr>
          </a:p>
        </p:txBody>
      </p:sp>
      <p:sp>
        <p:nvSpPr>
          <p:cNvPr id="6" name="TextBox 5"/>
          <p:cNvSpPr txBox="1"/>
          <p:nvPr/>
        </p:nvSpPr>
        <p:spPr>
          <a:xfrm>
            <a:off x="6411434" y="3029665"/>
            <a:ext cx="2427766" cy="954107"/>
          </a:xfrm>
          <a:prstGeom prst="rect">
            <a:avLst/>
          </a:prstGeom>
          <a:solidFill>
            <a:srgbClr val="FEB914"/>
          </a:solidFill>
          <a:ln>
            <a:solidFill>
              <a:srgbClr val="7782C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dirty="0" smtClean="0">
                <a:latin typeface="Avenir Book"/>
                <a:cs typeface="Avenir Book"/>
              </a:rPr>
              <a:t>State Laws &amp; Regulations</a:t>
            </a:r>
          </a:p>
          <a:p>
            <a:pPr marL="342900" indent="-342900">
              <a:buFont typeface="Wingdings" panose="05000000000000000000" pitchFamily="2" charset="2"/>
              <a:buChar char="§"/>
            </a:pPr>
            <a:r>
              <a:rPr lang="en-US" sz="1400" dirty="0" smtClean="0">
                <a:latin typeface="Avenir Book"/>
                <a:cs typeface="Avenir Book"/>
              </a:rPr>
              <a:t>Public Reporting</a:t>
            </a:r>
          </a:p>
          <a:p>
            <a:pPr marL="342900" indent="-342900">
              <a:buFont typeface="Wingdings" panose="05000000000000000000" pitchFamily="2" charset="2"/>
              <a:buChar char="§"/>
            </a:pPr>
            <a:r>
              <a:rPr lang="en-US" sz="1400" dirty="0" smtClean="0">
                <a:latin typeface="Avenir Book"/>
                <a:cs typeface="Avenir Book"/>
              </a:rPr>
              <a:t>Treatment</a:t>
            </a:r>
          </a:p>
          <a:p>
            <a:pPr marL="342900" indent="-342900">
              <a:buFont typeface="Wingdings" panose="05000000000000000000" pitchFamily="2" charset="2"/>
              <a:buChar char="§"/>
            </a:pPr>
            <a:r>
              <a:rPr lang="en-US" sz="1400" dirty="0" smtClean="0">
                <a:latin typeface="Avenir Book"/>
                <a:cs typeface="Avenir Book"/>
              </a:rPr>
              <a:t>Et cetera </a:t>
            </a:r>
          </a:p>
        </p:txBody>
      </p:sp>
      <p:sp>
        <p:nvSpPr>
          <p:cNvPr id="9" name="TextBox 8"/>
          <p:cNvSpPr txBox="1"/>
          <p:nvPr/>
        </p:nvSpPr>
        <p:spPr>
          <a:xfrm>
            <a:off x="6411434" y="4343400"/>
            <a:ext cx="2427766" cy="1815882"/>
          </a:xfrm>
          <a:prstGeom prst="rect">
            <a:avLst/>
          </a:prstGeom>
          <a:solidFill>
            <a:srgbClr val="7782C9"/>
          </a:solidFill>
          <a:ln>
            <a:solidFill>
              <a:srgbClr val="90EC2E"/>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smtClean="0">
                <a:solidFill>
                  <a:schemeClr val="bg1"/>
                </a:solidFill>
                <a:latin typeface="Avenir Book"/>
                <a:cs typeface="Avenir Book"/>
              </a:rPr>
              <a:t>Take Action in New York</a:t>
            </a:r>
          </a:p>
          <a:p>
            <a:pPr algn="ctr"/>
            <a:endParaRPr lang="en-US" sz="1400" dirty="0" smtClean="0">
              <a:solidFill>
                <a:schemeClr val="bg1"/>
              </a:solidFill>
              <a:latin typeface="Avenir Book"/>
              <a:cs typeface="Avenir Book"/>
            </a:endParaRPr>
          </a:p>
          <a:p>
            <a:pPr algn="ctr"/>
            <a:r>
              <a:rPr lang="en-US" sz="1400" u="sng" dirty="0" smtClean="0">
                <a:solidFill>
                  <a:srgbClr val="FFD926"/>
                </a:solidFill>
                <a:latin typeface="Avenir Book"/>
                <a:cs typeface="Avenir Book"/>
              </a:rPr>
              <a:t>Sign our petition to mandate HAI reporting by nursing homes</a:t>
            </a:r>
          </a:p>
          <a:p>
            <a:pPr algn="ctr"/>
            <a:endParaRPr lang="en-US" sz="1400" dirty="0">
              <a:solidFill>
                <a:schemeClr val="bg1"/>
              </a:solidFill>
              <a:latin typeface="Avenir Book"/>
              <a:cs typeface="Avenir Book"/>
            </a:endParaRPr>
          </a:p>
          <a:p>
            <a:pPr algn="ctr"/>
            <a:r>
              <a:rPr lang="en-US" sz="1400" u="sng" dirty="0" smtClean="0">
                <a:solidFill>
                  <a:srgbClr val="FFD926"/>
                </a:solidFill>
                <a:latin typeface="Avenir Book"/>
                <a:cs typeface="Avenir Book"/>
              </a:rPr>
              <a:t>Contact Your Local Legislators</a:t>
            </a:r>
            <a:endParaRPr lang="en-US" sz="1400" u="sng" dirty="0">
              <a:solidFill>
                <a:srgbClr val="FFD926"/>
              </a:solidFill>
              <a:latin typeface="Avenir Book"/>
              <a:cs typeface="Avenir Book"/>
            </a:endParaRPr>
          </a:p>
        </p:txBody>
      </p:sp>
    </p:spTree>
    <p:extLst>
      <p:ext uri="{BB962C8B-B14F-4D97-AF65-F5344CB8AC3E}">
        <p14:creationId xmlns:p14="http://schemas.microsoft.com/office/powerpoint/2010/main" val="38166871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215723"/>
                </a:solidFill>
                <a:latin typeface="Avenir Book"/>
                <a:cs typeface="Avenir Book"/>
              </a:rPr>
              <a:t>We have the </a:t>
            </a:r>
            <a:r>
              <a:rPr lang="en-US" sz="3600" dirty="0" smtClean="0">
                <a:solidFill>
                  <a:srgbClr val="57B251"/>
                </a:solidFill>
                <a:latin typeface="Avenir Book"/>
                <a:cs typeface="Avenir Book"/>
              </a:rPr>
              <a:t>knowledge</a:t>
            </a:r>
            <a:r>
              <a:rPr lang="en-US" sz="3600" dirty="0" smtClean="0">
                <a:solidFill>
                  <a:srgbClr val="215723"/>
                </a:solidFill>
                <a:latin typeface="Avenir Book"/>
                <a:cs typeface="Avenir Book"/>
              </a:rPr>
              <a:t> &amp; </a:t>
            </a:r>
            <a:r>
              <a:rPr lang="en-US" sz="3600" dirty="0" smtClean="0">
                <a:solidFill>
                  <a:srgbClr val="57B251"/>
                </a:solidFill>
                <a:latin typeface="Avenir Book"/>
                <a:cs typeface="Avenir Book"/>
              </a:rPr>
              <a:t>technology</a:t>
            </a:r>
            <a:r>
              <a:rPr lang="en-US" sz="3600" dirty="0" smtClean="0">
                <a:solidFill>
                  <a:srgbClr val="215723"/>
                </a:solidFill>
                <a:latin typeface="Avenir Book"/>
                <a:cs typeface="Avenir Book"/>
              </a:rPr>
              <a:t>…</a:t>
            </a:r>
            <a:endParaRPr lang="en-US" sz="3600" dirty="0">
              <a:solidFill>
                <a:srgbClr val="215723"/>
              </a:solidFill>
              <a:latin typeface="Avenir Book"/>
              <a:cs typeface="Avenir Book"/>
            </a:endParaRPr>
          </a:p>
        </p:txBody>
      </p:sp>
      <p:sp>
        <p:nvSpPr>
          <p:cNvPr id="3" name="Content Placeholder 2"/>
          <p:cNvSpPr>
            <a:spLocks noGrp="1"/>
          </p:cNvSpPr>
          <p:nvPr>
            <p:ph idx="1"/>
          </p:nvPr>
        </p:nvSpPr>
        <p:spPr>
          <a:xfrm>
            <a:off x="457200" y="1600201"/>
            <a:ext cx="8229600" cy="4495799"/>
          </a:xfrm>
        </p:spPr>
        <p:txBody>
          <a:bodyPr>
            <a:normAutofit fontScale="92500" lnSpcReduction="10000"/>
          </a:bodyPr>
          <a:lstStyle/>
          <a:p>
            <a:pPr>
              <a:spcAft>
                <a:spcPts val="600"/>
              </a:spcAft>
              <a:buClr>
                <a:srgbClr val="57B251"/>
              </a:buClr>
              <a:buFont typeface="Wingdings" panose="05000000000000000000" pitchFamily="2" charset="2"/>
              <a:buChar char="§"/>
            </a:pPr>
            <a:r>
              <a:rPr lang="en-US" sz="2800" dirty="0" smtClean="0">
                <a:solidFill>
                  <a:srgbClr val="404040"/>
                </a:solidFill>
                <a:latin typeface="Avenir Book"/>
                <a:cs typeface="Avenir Book"/>
              </a:rPr>
              <a:t>We know how to minimize transmission in hospitals</a:t>
            </a:r>
          </a:p>
          <a:p>
            <a:pPr lvl="1">
              <a:spcAft>
                <a:spcPts val="600"/>
              </a:spcAft>
              <a:buClr>
                <a:srgbClr val="57B251"/>
              </a:buClr>
              <a:buFont typeface="Calibri" panose="020F0502020204030204" pitchFamily="34" charset="0"/>
              <a:buChar char="―"/>
            </a:pPr>
            <a:r>
              <a:rPr lang="en-US" sz="2400" dirty="0" smtClean="0">
                <a:solidFill>
                  <a:srgbClr val="404040"/>
                </a:solidFill>
                <a:latin typeface="Avenir Book"/>
                <a:cs typeface="Avenir Book"/>
              </a:rPr>
              <a:t>High degree of hand washing and sanitation compliance</a:t>
            </a:r>
          </a:p>
          <a:p>
            <a:pPr lvl="1">
              <a:spcAft>
                <a:spcPts val="600"/>
              </a:spcAft>
              <a:buClr>
                <a:srgbClr val="57B251"/>
              </a:buClr>
              <a:buFont typeface="Calibri" panose="020F0502020204030204" pitchFamily="34" charset="0"/>
              <a:buChar char="―"/>
            </a:pPr>
            <a:r>
              <a:rPr lang="en-US" sz="2400" dirty="0" smtClean="0">
                <a:solidFill>
                  <a:srgbClr val="404040"/>
                </a:solidFill>
                <a:latin typeface="Avenir Book"/>
                <a:cs typeface="Avenir Book"/>
              </a:rPr>
              <a:t>Vigorous environmental cleaning coordinated with Infection Control</a:t>
            </a:r>
          </a:p>
          <a:p>
            <a:pPr lvl="1">
              <a:spcAft>
                <a:spcPts val="600"/>
              </a:spcAft>
              <a:buClr>
                <a:srgbClr val="57B251"/>
              </a:buClr>
              <a:buFont typeface="Calibri" panose="020F0502020204030204" pitchFamily="34" charset="0"/>
              <a:buChar char="―"/>
            </a:pPr>
            <a:r>
              <a:rPr lang="en-US" sz="2400" dirty="0" smtClean="0">
                <a:solidFill>
                  <a:srgbClr val="404040"/>
                </a:solidFill>
                <a:latin typeface="Avenir Book"/>
                <a:cs typeface="Avenir Book"/>
              </a:rPr>
              <a:t>Active detection and isolation of suspected carriers</a:t>
            </a:r>
          </a:p>
          <a:p>
            <a:pPr lvl="1">
              <a:spcAft>
                <a:spcPts val="600"/>
              </a:spcAft>
              <a:buClr>
                <a:srgbClr val="57B251"/>
              </a:buClr>
              <a:buFont typeface="Calibri" panose="020F0502020204030204" pitchFamily="34" charset="0"/>
              <a:buChar char="―"/>
            </a:pPr>
            <a:r>
              <a:rPr lang="en-US" sz="2400" dirty="0" smtClean="0">
                <a:solidFill>
                  <a:srgbClr val="404040"/>
                </a:solidFill>
                <a:latin typeface="Avenir Book"/>
                <a:cs typeface="Avenir Book"/>
              </a:rPr>
              <a:t>Antibiotic stewardship</a:t>
            </a:r>
          </a:p>
          <a:p>
            <a:pPr lvl="1">
              <a:spcAft>
                <a:spcPts val="600"/>
              </a:spcAft>
              <a:buClr>
                <a:srgbClr val="57B251"/>
              </a:buClr>
              <a:buFont typeface="Calibri" panose="020F0502020204030204" pitchFamily="34" charset="0"/>
              <a:buChar char="―"/>
            </a:pPr>
            <a:r>
              <a:rPr lang="en-US" sz="2400" dirty="0" smtClean="0">
                <a:solidFill>
                  <a:srgbClr val="404040"/>
                </a:solidFill>
                <a:latin typeface="Avenir Book"/>
                <a:cs typeface="Avenir Book"/>
              </a:rPr>
              <a:t>Education of patients and visitors</a:t>
            </a:r>
          </a:p>
          <a:p>
            <a:pPr>
              <a:spcAft>
                <a:spcPts val="600"/>
              </a:spcAft>
              <a:buClr>
                <a:srgbClr val="57B251"/>
              </a:buClr>
              <a:buFont typeface="Wingdings" panose="05000000000000000000" pitchFamily="2" charset="2"/>
              <a:buChar char="§"/>
            </a:pPr>
            <a:r>
              <a:rPr lang="en-US" sz="2800" dirty="0" smtClean="0">
                <a:solidFill>
                  <a:srgbClr val="404040"/>
                </a:solidFill>
                <a:latin typeface="Avenir Book"/>
                <a:cs typeface="Avenir Book"/>
              </a:rPr>
              <a:t>New technologies from more sensitive tests to UV cleaning technologies are emerging regularly</a:t>
            </a:r>
          </a:p>
          <a:p>
            <a:pPr>
              <a:buClr>
                <a:srgbClr val="57B251"/>
              </a:buClr>
              <a:buFont typeface="Wingdings" panose="05000000000000000000" pitchFamily="2" charset="2"/>
              <a:buChar char="§"/>
            </a:pPr>
            <a:r>
              <a:rPr lang="en-US" sz="2800" dirty="0" smtClean="0">
                <a:solidFill>
                  <a:srgbClr val="404040"/>
                </a:solidFill>
                <a:latin typeface="Avenir Book"/>
                <a:cs typeface="Avenir Book"/>
              </a:rPr>
              <a:t>The missing ingredient is the </a:t>
            </a:r>
            <a:r>
              <a:rPr lang="en-US" sz="2800" b="1" i="1" dirty="0" smtClean="0">
                <a:solidFill>
                  <a:srgbClr val="57B251"/>
                </a:solidFill>
                <a:latin typeface="Avenir Book"/>
                <a:cs typeface="Avenir Book"/>
              </a:rPr>
              <a:t>will</a:t>
            </a:r>
          </a:p>
        </p:txBody>
      </p:sp>
    </p:spTree>
    <p:extLst>
      <p:ext uri="{BB962C8B-B14F-4D97-AF65-F5344CB8AC3E}">
        <p14:creationId xmlns:p14="http://schemas.microsoft.com/office/powerpoint/2010/main" val="41602887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7B251"/>
                </a:solidFill>
                <a:latin typeface="Avenir Book"/>
                <a:cs typeface="Avenir Book"/>
              </a:rPr>
              <a:t>Mission</a:t>
            </a:r>
            <a:endParaRPr lang="en-US" dirty="0">
              <a:solidFill>
                <a:srgbClr val="57B251"/>
              </a:solidFill>
              <a:latin typeface="Avenir Book"/>
              <a:cs typeface="Avenir Book"/>
            </a:endParaRPr>
          </a:p>
        </p:txBody>
      </p:sp>
      <p:sp>
        <p:nvSpPr>
          <p:cNvPr id="3" name="Content Placeholder 2"/>
          <p:cNvSpPr>
            <a:spLocks noGrp="1"/>
          </p:cNvSpPr>
          <p:nvPr>
            <p:ph idx="1"/>
          </p:nvPr>
        </p:nvSpPr>
        <p:spPr>
          <a:xfrm>
            <a:off x="457200" y="1166019"/>
            <a:ext cx="8229600" cy="4525963"/>
          </a:xfrm>
        </p:spPr>
        <p:txBody>
          <a:bodyPr anchor="ctr" anchorCtr="0">
            <a:normAutofit/>
          </a:bodyPr>
          <a:lstStyle/>
          <a:p>
            <a:pPr marL="0" indent="0" algn="ctr">
              <a:buNone/>
            </a:pPr>
            <a:r>
              <a:rPr lang="en-US" sz="3600" dirty="0" smtClean="0">
                <a:solidFill>
                  <a:srgbClr val="215723"/>
                </a:solidFill>
                <a:latin typeface="Avenir Book"/>
                <a:cs typeface="Avenir Book"/>
              </a:rPr>
              <a:t>The Peggy Lillis Foundation is building a nationwide </a:t>
            </a:r>
            <a:r>
              <a:rPr lang="en-US" sz="3600" i="1" dirty="0" smtClean="0">
                <a:solidFill>
                  <a:srgbClr val="57B251"/>
                </a:solidFill>
                <a:latin typeface="Avenir Book"/>
                <a:cs typeface="Avenir Book"/>
              </a:rPr>
              <a:t>Clostridium difficile </a:t>
            </a:r>
            <a:r>
              <a:rPr lang="en-US" sz="3600" dirty="0" smtClean="0">
                <a:solidFill>
                  <a:srgbClr val="215723"/>
                </a:solidFill>
                <a:latin typeface="Avenir Book"/>
                <a:cs typeface="Avenir Book"/>
              </a:rPr>
              <a:t>awareness movement by </a:t>
            </a:r>
            <a:r>
              <a:rPr lang="en-US" sz="3600" dirty="0" smtClean="0">
                <a:solidFill>
                  <a:srgbClr val="FFE73F"/>
                </a:solidFill>
                <a:latin typeface="Avenir Book"/>
                <a:cs typeface="Avenir Book"/>
              </a:rPr>
              <a:t>educating </a:t>
            </a:r>
            <a:r>
              <a:rPr lang="en-US" sz="3600" dirty="0" smtClean="0">
                <a:solidFill>
                  <a:srgbClr val="215723"/>
                </a:solidFill>
                <a:latin typeface="Avenir Book"/>
                <a:cs typeface="Avenir Book"/>
              </a:rPr>
              <a:t>the public, </a:t>
            </a:r>
            <a:r>
              <a:rPr lang="en-US" sz="3600" dirty="0" smtClean="0">
                <a:solidFill>
                  <a:srgbClr val="FFE73F"/>
                </a:solidFill>
                <a:latin typeface="Avenir Book"/>
                <a:cs typeface="Avenir Book"/>
              </a:rPr>
              <a:t>empowering</a:t>
            </a:r>
            <a:r>
              <a:rPr lang="en-US" sz="3600" dirty="0" smtClean="0">
                <a:solidFill>
                  <a:srgbClr val="215723"/>
                </a:solidFill>
                <a:latin typeface="Avenir Book"/>
                <a:cs typeface="Avenir Book"/>
              </a:rPr>
              <a:t> advocates and </a:t>
            </a:r>
            <a:r>
              <a:rPr lang="en-US" sz="3600" dirty="0" smtClean="0">
                <a:solidFill>
                  <a:srgbClr val="FFE73F"/>
                </a:solidFill>
                <a:latin typeface="Avenir Book"/>
                <a:cs typeface="Avenir Book"/>
              </a:rPr>
              <a:t>shaping</a:t>
            </a:r>
            <a:r>
              <a:rPr lang="en-US" sz="3600" dirty="0" smtClean="0">
                <a:solidFill>
                  <a:srgbClr val="215723"/>
                </a:solidFill>
                <a:latin typeface="Avenir Book"/>
                <a:cs typeface="Avenir Book"/>
              </a:rPr>
              <a:t> policy. </a:t>
            </a:r>
            <a:endParaRPr lang="en-US" sz="3600" dirty="0">
              <a:solidFill>
                <a:srgbClr val="215723"/>
              </a:solidFill>
              <a:latin typeface="Avenir Book"/>
              <a:cs typeface="Avenir Book"/>
            </a:endParaRPr>
          </a:p>
        </p:txBody>
      </p:sp>
    </p:spTree>
    <p:extLst>
      <p:ext uri="{BB962C8B-B14F-4D97-AF65-F5344CB8AC3E}">
        <p14:creationId xmlns:p14="http://schemas.microsoft.com/office/powerpoint/2010/main" val="35230590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solidFill>
                  <a:srgbClr val="1F520B"/>
                </a:solidFill>
                <a:latin typeface="Avenir Book"/>
                <a:cs typeface="Avenir Book"/>
              </a:rPr>
              <a:t>Areas for </a:t>
            </a:r>
            <a:r>
              <a:rPr lang="en-US" sz="3200" b="1" dirty="0" smtClean="0">
                <a:solidFill>
                  <a:srgbClr val="57B251"/>
                </a:solidFill>
                <a:latin typeface="Avenir Book"/>
                <a:cs typeface="Avenir Book"/>
              </a:rPr>
              <a:t>Collaboration</a:t>
            </a:r>
            <a:endParaRPr lang="en-US" sz="3200" b="1" dirty="0">
              <a:solidFill>
                <a:srgbClr val="57B251"/>
              </a:solidFill>
              <a:latin typeface="Avenir Book"/>
              <a:cs typeface="Avenir Book"/>
            </a:endParaRPr>
          </a:p>
        </p:txBody>
      </p:sp>
      <p:sp>
        <p:nvSpPr>
          <p:cNvPr id="5" name="Content Placeholder 4"/>
          <p:cNvSpPr>
            <a:spLocks noGrp="1"/>
          </p:cNvSpPr>
          <p:nvPr>
            <p:ph idx="1"/>
          </p:nvPr>
        </p:nvSpPr>
        <p:spPr/>
        <p:txBody>
          <a:bodyPr>
            <a:noAutofit/>
          </a:bodyPr>
          <a:lstStyle/>
          <a:p>
            <a:pPr>
              <a:spcAft>
                <a:spcPts val="1200"/>
              </a:spcAft>
              <a:buClr>
                <a:srgbClr val="57B251"/>
              </a:buClr>
              <a:buFont typeface="Wingdings" panose="05000000000000000000" pitchFamily="2" charset="2"/>
              <a:buChar char="ü"/>
            </a:pPr>
            <a:r>
              <a:rPr lang="en-US" sz="2400" dirty="0" smtClean="0">
                <a:solidFill>
                  <a:schemeClr val="tx1">
                    <a:lumMod val="75000"/>
                    <a:lumOff val="25000"/>
                  </a:schemeClr>
                </a:solidFill>
                <a:latin typeface="Avenir Book"/>
                <a:cs typeface="Avenir Book"/>
              </a:rPr>
              <a:t>Research for prevention (</a:t>
            </a:r>
            <a:r>
              <a:rPr lang="en-US" sz="2400" dirty="0" smtClean="0">
                <a:solidFill>
                  <a:schemeClr val="tx1">
                    <a:lumMod val="75000"/>
                    <a:lumOff val="25000"/>
                  </a:schemeClr>
                </a:solidFill>
                <a:latin typeface="Avenir Book"/>
                <a:cs typeface="Avenir Book"/>
              </a:rPr>
              <a:t>CDC, vaccines) </a:t>
            </a:r>
            <a:r>
              <a:rPr lang="en-US" sz="2400" dirty="0" smtClean="0">
                <a:solidFill>
                  <a:schemeClr val="tx1">
                    <a:lumMod val="75000"/>
                    <a:lumOff val="25000"/>
                  </a:schemeClr>
                </a:solidFill>
                <a:latin typeface="Avenir Book"/>
                <a:cs typeface="Avenir Book"/>
              </a:rPr>
              <a:t>and treatment </a:t>
            </a:r>
            <a:r>
              <a:rPr lang="en-US" sz="2400" dirty="0" smtClean="0">
                <a:solidFill>
                  <a:schemeClr val="tx1">
                    <a:lumMod val="75000"/>
                    <a:lumOff val="25000"/>
                  </a:schemeClr>
                </a:solidFill>
                <a:latin typeface="Avenir Book"/>
                <a:cs typeface="Avenir Book"/>
              </a:rPr>
              <a:t>(</a:t>
            </a:r>
            <a:r>
              <a:rPr lang="en-US" sz="2400" i="1" dirty="0" err="1" smtClean="0">
                <a:solidFill>
                  <a:schemeClr val="tx1">
                    <a:lumMod val="75000"/>
                    <a:lumOff val="25000"/>
                  </a:schemeClr>
                </a:solidFill>
                <a:latin typeface="Avenir Book"/>
                <a:cs typeface="Avenir Book"/>
              </a:rPr>
              <a:t>Ebiotics</a:t>
            </a:r>
            <a:r>
              <a:rPr lang="en-US" sz="2400" i="1" dirty="0" smtClean="0">
                <a:solidFill>
                  <a:schemeClr val="tx1">
                    <a:lumMod val="75000"/>
                    <a:lumOff val="25000"/>
                  </a:schemeClr>
                </a:solidFill>
                <a:latin typeface="Avenir Book"/>
                <a:cs typeface="Avenir Book"/>
              </a:rPr>
              <a:t>, FMT, etc.</a:t>
            </a:r>
            <a:r>
              <a:rPr lang="en-US" sz="2400" dirty="0" smtClean="0">
                <a:solidFill>
                  <a:schemeClr val="tx1">
                    <a:lumMod val="75000"/>
                    <a:lumOff val="25000"/>
                  </a:schemeClr>
                </a:solidFill>
                <a:latin typeface="Avenir Book"/>
                <a:cs typeface="Avenir Book"/>
              </a:rPr>
              <a:t>)</a:t>
            </a:r>
            <a:endParaRPr lang="en-US" sz="2400" dirty="0" smtClean="0">
              <a:solidFill>
                <a:schemeClr val="tx1">
                  <a:lumMod val="75000"/>
                  <a:lumOff val="25000"/>
                </a:schemeClr>
              </a:solidFill>
              <a:latin typeface="Avenir Book"/>
              <a:cs typeface="Avenir Book"/>
            </a:endParaRPr>
          </a:p>
          <a:p>
            <a:pPr>
              <a:spcAft>
                <a:spcPts val="1200"/>
              </a:spcAft>
              <a:buClr>
                <a:srgbClr val="57B251"/>
              </a:buClr>
              <a:buFont typeface="Wingdings" panose="05000000000000000000" pitchFamily="2" charset="2"/>
              <a:buChar char="ü"/>
            </a:pPr>
            <a:r>
              <a:rPr lang="en-US" sz="2400" dirty="0" smtClean="0">
                <a:solidFill>
                  <a:schemeClr val="tx1">
                    <a:lumMod val="75000"/>
                    <a:lumOff val="25000"/>
                  </a:schemeClr>
                </a:solidFill>
                <a:latin typeface="Avenir Book"/>
                <a:cs typeface="Avenir Book"/>
              </a:rPr>
              <a:t>Raising awareness of underutilized treatments (FMT and </a:t>
            </a:r>
            <a:r>
              <a:rPr lang="en-US" sz="2400" dirty="0" err="1" smtClean="0">
                <a:solidFill>
                  <a:schemeClr val="tx1">
                    <a:lumMod val="75000"/>
                    <a:lumOff val="25000"/>
                  </a:schemeClr>
                </a:solidFill>
                <a:latin typeface="Avenir Book"/>
                <a:cs typeface="Avenir Book"/>
              </a:rPr>
              <a:t>Fidaxomicin</a:t>
            </a:r>
            <a:r>
              <a:rPr lang="en-US" sz="2400" dirty="0" smtClean="0">
                <a:solidFill>
                  <a:schemeClr val="tx1">
                    <a:lumMod val="75000"/>
                    <a:lumOff val="25000"/>
                  </a:schemeClr>
                </a:solidFill>
                <a:latin typeface="Avenir Book"/>
                <a:cs typeface="Avenir Book"/>
              </a:rPr>
              <a:t>)</a:t>
            </a:r>
          </a:p>
          <a:p>
            <a:pPr>
              <a:spcAft>
                <a:spcPts val="1200"/>
              </a:spcAft>
              <a:buClr>
                <a:srgbClr val="57B251"/>
              </a:buClr>
              <a:buFont typeface="Wingdings" panose="05000000000000000000" pitchFamily="2" charset="2"/>
              <a:buChar char="ü"/>
            </a:pPr>
            <a:r>
              <a:rPr lang="en-US" sz="2400" dirty="0" smtClean="0">
                <a:solidFill>
                  <a:schemeClr val="tx1">
                    <a:lumMod val="75000"/>
                    <a:lumOff val="25000"/>
                  </a:schemeClr>
                </a:solidFill>
                <a:latin typeface="Avenir Book"/>
                <a:cs typeface="Avenir Book"/>
              </a:rPr>
              <a:t>Increasing transparency (public reporting of LTC facilities HAI rates)</a:t>
            </a:r>
          </a:p>
          <a:p>
            <a:pPr>
              <a:spcAft>
                <a:spcPts val="1200"/>
              </a:spcAft>
              <a:buClr>
                <a:srgbClr val="57B251"/>
              </a:buClr>
              <a:buFont typeface="Wingdings" panose="05000000000000000000" pitchFamily="2" charset="2"/>
              <a:buChar char="ü"/>
            </a:pPr>
            <a:r>
              <a:rPr lang="en-US" sz="2400" dirty="0" smtClean="0">
                <a:solidFill>
                  <a:schemeClr val="tx1">
                    <a:lumMod val="75000"/>
                    <a:lumOff val="25000"/>
                  </a:schemeClr>
                </a:solidFill>
                <a:latin typeface="Avenir Book"/>
                <a:cs typeface="Avenir Book"/>
              </a:rPr>
              <a:t>Advocating for increased public and private funding </a:t>
            </a:r>
          </a:p>
          <a:p>
            <a:pPr>
              <a:spcAft>
                <a:spcPts val="1200"/>
              </a:spcAft>
              <a:buClr>
                <a:srgbClr val="57B251"/>
              </a:buClr>
              <a:buFont typeface="Wingdings" panose="05000000000000000000" pitchFamily="2" charset="2"/>
              <a:buChar char="ü"/>
            </a:pPr>
            <a:r>
              <a:rPr lang="en-US" sz="2400" dirty="0" smtClean="0">
                <a:solidFill>
                  <a:schemeClr val="tx1">
                    <a:lumMod val="75000"/>
                    <a:lumOff val="25000"/>
                  </a:schemeClr>
                </a:solidFill>
                <a:latin typeface="Avenir Book"/>
                <a:cs typeface="Avenir Book"/>
              </a:rPr>
              <a:t>Patient education (particularly around </a:t>
            </a:r>
            <a:r>
              <a:rPr lang="en-US" sz="2400" dirty="0" smtClean="0">
                <a:solidFill>
                  <a:schemeClr val="tx1">
                    <a:lumMod val="75000"/>
                    <a:lumOff val="25000"/>
                  </a:schemeClr>
                </a:solidFill>
                <a:latin typeface="Avenir Book"/>
                <a:cs typeface="Avenir Book"/>
              </a:rPr>
              <a:t>antibiotic overuse and HAI risk factors and symptoms)</a:t>
            </a:r>
            <a:endParaRPr lang="en-US" sz="2400" dirty="0" smtClean="0">
              <a:solidFill>
                <a:schemeClr val="tx1">
                  <a:lumMod val="75000"/>
                  <a:lumOff val="25000"/>
                </a:schemeClr>
              </a:solidFill>
              <a:latin typeface="Avenir Book"/>
              <a:cs typeface="Avenir Book"/>
            </a:endParaRPr>
          </a:p>
        </p:txBody>
      </p:sp>
    </p:spTree>
    <p:extLst>
      <p:ext uri="{BB962C8B-B14F-4D97-AF65-F5344CB8AC3E}">
        <p14:creationId xmlns:p14="http://schemas.microsoft.com/office/powerpoint/2010/main" val="7016727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57B251"/>
                </a:solidFill>
                <a:latin typeface="Avenir Book"/>
                <a:cs typeface="Avenir Book"/>
              </a:rPr>
              <a:t>Engaging </a:t>
            </a:r>
            <a:r>
              <a:rPr lang="en-US" sz="3600" dirty="0" smtClean="0">
                <a:solidFill>
                  <a:srgbClr val="215723"/>
                </a:solidFill>
                <a:latin typeface="Avenir Book"/>
                <a:cs typeface="Avenir Book"/>
              </a:rPr>
              <a:t>Seniors &amp; Caregivers</a:t>
            </a:r>
            <a:endParaRPr lang="en-US" sz="3600" dirty="0">
              <a:solidFill>
                <a:srgbClr val="215723"/>
              </a:solidFill>
              <a:latin typeface="Avenir Book"/>
              <a:cs typeface="Avenir Book"/>
            </a:endParaRPr>
          </a:p>
        </p:txBody>
      </p:sp>
      <p:sp>
        <p:nvSpPr>
          <p:cNvPr id="3" name="Content Placeholder 2"/>
          <p:cNvSpPr>
            <a:spLocks noGrp="1"/>
          </p:cNvSpPr>
          <p:nvPr>
            <p:ph idx="1"/>
          </p:nvPr>
        </p:nvSpPr>
        <p:spPr/>
        <p:txBody>
          <a:bodyPr>
            <a:normAutofit/>
          </a:bodyPr>
          <a:lstStyle/>
          <a:p>
            <a:pPr>
              <a:spcAft>
                <a:spcPts val="1200"/>
              </a:spcAft>
              <a:buClr>
                <a:srgbClr val="57B251"/>
              </a:buClr>
              <a:buFont typeface="Wingdings" charset="2"/>
              <a:buChar char="ü"/>
            </a:pPr>
            <a:r>
              <a:rPr lang="en-US" sz="2800" dirty="0" smtClean="0">
                <a:solidFill>
                  <a:srgbClr val="404040"/>
                </a:solidFill>
                <a:latin typeface="Avenir Book"/>
                <a:cs typeface="Avenir Book"/>
              </a:rPr>
              <a:t>PLF’s 2015 Advocates Summit</a:t>
            </a:r>
          </a:p>
          <a:p>
            <a:pPr>
              <a:spcAft>
                <a:spcPts val="1200"/>
              </a:spcAft>
              <a:buClr>
                <a:srgbClr val="57B251"/>
              </a:buClr>
              <a:buFont typeface="Wingdings" charset="2"/>
              <a:buChar char="ü"/>
            </a:pPr>
            <a:r>
              <a:rPr lang="en-US" sz="2800" dirty="0" smtClean="0">
                <a:solidFill>
                  <a:srgbClr val="404040"/>
                </a:solidFill>
                <a:latin typeface="Avenir Book"/>
                <a:cs typeface="Avenir Book"/>
              </a:rPr>
              <a:t>Ongoing Advocates Council</a:t>
            </a:r>
          </a:p>
          <a:p>
            <a:pPr>
              <a:spcAft>
                <a:spcPts val="1200"/>
              </a:spcAft>
              <a:buClr>
                <a:srgbClr val="57B251"/>
              </a:buClr>
              <a:buFont typeface="Wingdings" charset="2"/>
              <a:buChar char="ü"/>
            </a:pPr>
            <a:r>
              <a:rPr lang="en-US" sz="2800" dirty="0" smtClean="0">
                <a:solidFill>
                  <a:srgbClr val="404040"/>
                </a:solidFill>
                <a:latin typeface="Avenir Book"/>
                <a:cs typeface="Avenir Book"/>
              </a:rPr>
              <a:t>Partnering to Raise Awareness</a:t>
            </a:r>
          </a:p>
          <a:p>
            <a:pPr>
              <a:spcAft>
                <a:spcPts val="600"/>
              </a:spcAft>
              <a:buClr>
                <a:srgbClr val="57B251"/>
              </a:buClr>
              <a:buFont typeface="Wingdings" charset="2"/>
              <a:buChar char="ü"/>
            </a:pPr>
            <a:r>
              <a:rPr lang="en-US" sz="2800" dirty="0" smtClean="0">
                <a:solidFill>
                  <a:srgbClr val="404040"/>
                </a:solidFill>
                <a:latin typeface="Avenir Book"/>
                <a:cs typeface="Avenir Book"/>
              </a:rPr>
              <a:t>Organizing support for federal and local policy and legislative change </a:t>
            </a:r>
          </a:p>
          <a:p>
            <a:pPr>
              <a:buClr>
                <a:srgbClr val="57B251"/>
              </a:buClr>
              <a:buFont typeface="Wingdings" charset="2"/>
              <a:buChar char="ü"/>
            </a:pPr>
            <a:r>
              <a:rPr lang="en-US" sz="2800" dirty="0" smtClean="0">
                <a:solidFill>
                  <a:srgbClr val="404040"/>
                </a:solidFill>
                <a:latin typeface="Avenir Book"/>
                <a:cs typeface="Avenir Book"/>
              </a:rPr>
              <a:t>Sharing Resources for Treatment and Patient Support</a:t>
            </a:r>
          </a:p>
        </p:txBody>
      </p:sp>
    </p:spTree>
    <p:extLst>
      <p:ext uri="{BB962C8B-B14F-4D97-AF65-F5344CB8AC3E}">
        <p14:creationId xmlns:p14="http://schemas.microsoft.com/office/powerpoint/2010/main" val="27001550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fontScale="90000"/>
          </a:bodyPr>
          <a:lstStyle/>
          <a:p>
            <a:pPr eaLnBrk="1" hangingPunct="1"/>
            <a:r>
              <a:rPr lang="en-US" sz="3600" b="1" dirty="0" smtClean="0">
                <a:solidFill>
                  <a:srgbClr val="57B251"/>
                </a:solidFill>
                <a:latin typeface="Avenir Book"/>
                <a:cs typeface="Avenir Book"/>
              </a:rPr>
              <a:t>“All you have in this world is </a:t>
            </a:r>
            <a:r>
              <a:rPr lang="en-US" sz="3600" b="1" dirty="0" smtClean="0">
                <a:solidFill>
                  <a:srgbClr val="7782C9"/>
                </a:solidFill>
                <a:latin typeface="Avenir Book"/>
                <a:cs typeface="Avenir Book"/>
              </a:rPr>
              <a:t>each</a:t>
            </a:r>
            <a:r>
              <a:rPr lang="en-US" sz="3600" b="1" dirty="0" smtClean="0">
                <a:solidFill>
                  <a:srgbClr val="215723"/>
                </a:solidFill>
                <a:latin typeface="Avenir Book"/>
                <a:cs typeface="Avenir Book"/>
              </a:rPr>
              <a:t> </a:t>
            </a:r>
            <a:r>
              <a:rPr lang="en-US" sz="3600" b="1" dirty="0" smtClean="0">
                <a:solidFill>
                  <a:srgbClr val="215723"/>
                </a:solidFill>
                <a:latin typeface="Avenir Book"/>
                <a:cs typeface="Avenir Book"/>
              </a:rPr>
              <a:t>other.</a:t>
            </a:r>
            <a:r>
              <a:rPr lang="en-US" sz="3600" b="1" dirty="0" smtClean="0">
                <a:solidFill>
                  <a:srgbClr val="57B251"/>
                </a:solidFill>
                <a:latin typeface="Avenir Book"/>
                <a:cs typeface="Avenir Book"/>
              </a:rPr>
              <a:t>”</a:t>
            </a:r>
            <a:br>
              <a:rPr lang="en-US" sz="3600" b="1" dirty="0" smtClean="0">
                <a:solidFill>
                  <a:srgbClr val="57B251"/>
                </a:solidFill>
                <a:latin typeface="Avenir Book"/>
                <a:cs typeface="Avenir Book"/>
              </a:rPr>
            </a:br>
            <a:r>
              <a:rPr lang="en-US" sz="3600" b="1" dirty="0" smtClean="0">
                <a:solidFill>
                  <a:srgbClr val="404040"/>
                </a:solidFill>
                <a:latin typeface="Avenir Book"/>
                <a:cs typeface="Avenir Book"/>
              </a:rPr>
              <a:t>- Peggy Lillis</a:t>
            </a:r>
            <a:endParaRPr lang="en-US" sz="3600" b="1" dirty="0" smtClean="0">
              <a:solidFill>
                <a:srgbClr val="404040"/>
              </a:solidFill>
              <a:latin typeface="Avenir Book"/>
              <a:cs typeface="Avenir Book"/>
            </a:endParaRPr>
          </a:p>
        </p:txBody>
      </p:sp>
      <p:pic>
        <p:nvPicPr>
          <p:cNvPr id="31746" name="Content Placeholder 3"/>
          <p:cNvPicPr>
            <a:picLocks noGrp="1" noChangeAspect="1"/>
          </p:cNvPicPr>
          <p:nvPr>
            <p:ph idx="1"/>
          </p:nvPr>
        </p:nvPicPr>
        <p:blipFill>
          <a:blip r:embed="rId2"/>
          <a:srcRect/>
          <a:stretch>
            <a:fillRect/>
          </a:stretch>
        </p:blipFill>
        <p:spPr>
          <a:xfrm>
            <a:off x="1800225" y="1600200"/>
            <a:ext cx="5543550" cy="4525963"/>
          </a:xfrm>
          <a:prstGeom prst="rect">
            <a:avLst/>
          </a:prstGeom>
          <a:solidFill>
            <a:srgbClr val="FFFFFF">
              <a:shade val="85000"/>
            </a:srgbClr>
          </a:solidFill>
          <a:ln w="88900" cap="sq">
            <a:solidFill>
              <a:srgbClr val="FFE7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97246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solidFill>
                  <a:srgbClr val="215723"/>
                </a:solidFill>
                <a:latin typeface="Avenir Book"/>
                <a:cs typeface="Avenir Book"/>
              </a:rPr>
              <a:t>Peggy’s Vision</a:t>
            </a:r>
            <a:endParaRPr lang="en-US" sz="6000" dirty="0">
              <a:solidFill>
                <a:srgbClr val="215723"/>
              </a:solidFill>
              <a:latin typeface="Avenir Book"/>
              <a:cs typeface="Avenir Book"/>
            </a:endParaRPr>
          </a:p>
        </p:txBody>
      </p:sp>
      <p:sp>
        <p:nvSpPr>
          <p:cNvPr id="5" name="Content Placeholder 4"/>
          <p:cNvSpPr>
            <a:spLocks noGrp="1"/>
          </p:cNvSpPr>
          <p:nvPr>
            <p:ph idx="1"/>
          </p:nvPr>
        </p:nvSpPr>
        <p:spPr>
          <a:xfrm>
            <a:off x="457200" y="2285999"/>
            <a:ext cx="8229600" cy="3276601"/>
          </a:xfrm>
        </p:spPr>
        <p:txBody>
          <a:bodyPr>
            <a:normAutofit/>
          </a:bodyPr>
          <a:lstStyle/>
          <a:p>
            <a:pPr marL="0" indent="0" algn="ctr">
              <a:buNone/>
            </a:pPr>
            <a:r>
              <a:rPr lang="en-US" sz="4800" b="1" dirty="0" smtClean="0">
                <a:solidFill>
                  <a:srgbClr val="57B251"/>
                </a:solidFill>
                <a:latin typeface="Avenir Book"/>
                <a:cs typeface="Avenir Book"/>
              </a:rPr>
              <a:t>A </a:t>
            </a:r>
            <a:r>
              <a:rPr lang="en-US" sz="4800" b="1" dirty="0" smtClean="0">
                <a:solidFill>
                  <a:srgbClr val="57B251"/>
                </a:solidFill>
                <a:latin typeface="Avenir Book"/>
                <a:cs typeface="Avenir Book"/>
              </a:rPr>
              <a:t>World Where </a:t>
            </a:r>
            <a:r>
              <a:rPr lang="en-US" sz="4800" b="1" i="1" dirty="0" smtClean="0">
                <a:solidFill>
                  <a:srgbClr val="215723"/>
                </a:solidFill>
                <a:latin typeface="Avenir Book"/>
                <a:cs typeface="Avenir Book"/>
              </a:rPr>
              <a:t>C. diff </a:t>
            </a:r>
            <a:r>
              <a:rPr lang="en-US" sz="4800" b="1" dirty="0" smtClean="0">
                <a:solidFill>
                  <a:srgbClr val="57B251"/>
                </a:solidFill>
                <a:latin typeface="Avenir Book"/>
                <a:cs typeface="Avenir Book"/>
              </a:rPr>
              <a:t>is </a:t>
            </a:r>
          </a:p>
          <a:p>
            <a:pPr marL="0" indent="0" algn="ctr">
              <a:buNone/>
            </a:pPr>
            <a:r>
              <a:rPr lang="en-US" sz="4800" b="1" dirty="0" smtClean="0">
                <a:solidFill>
                  <a:srgbClr val="215723"/>
                </a:solidFill>
                <a:latin typeface="Avenir Book"/>
                <a:cs typeface="Avenir Book"/>
              </a:rPr>
              <a:t>Rare</a:t>
            </a:r>
            <a:r>
              <a:rPr lang="en-US" sz="4800" b="1" dirty="0" smtClean="0">
                <a:solidFill>
                  <a:srgbClr val="57B251"/>
                </a:solidFill>
                <a:latin typeface="Avenir Book"/>
                <a:cs typeface="Avenir Book"/>
              </a:rPr>
              <a:t>, </a:t>
            </a:r>
            <a:r>
              <a:rPr lang="en-US" sz="4800" b="1" dirty="0" smtClean="0">
                <a:solidFill>
                  <a:srgbClr val="215723"/>
                </a:solidFill>
                <a:latin typeface="Avenir Book"/>
                <a:cs typeface="Avenir Book"/>
              </a:rPr>
              <a:t>Treatable</a:t>
            </a:r>
            <a:r>
              <a:rPr lang="en-US" sz="4800" b="1" dirty="0" smtClean="0">
                <a:solidFill>
                  <a:srgbClr val="57B251"/>
                </a:solidFill>
                <a:latin typeface="Avenir Book"/>
                <a:cs typeface="Avenir Book"/>
              </a:rPr>
              <a:t> and </a:t>
            </a:r>
            <a:r>
              <a:rPr lang="en-US" sz="4800" b="1" dirty="0" smtClean="0">
                <a:solidFill>
                  <a:srgbClr val="215723"/>
                </a:solidFill>
                <a:latin typeface="Avenir Book"/>
                <a:cs typeface="Avenir Book"/>
              </a:rPr>
              <a:t>Survivable</a:t>
            </a:r>
            <a:r>
              <a:rPr lang="en-US" sz="4800" b="1" dirty="0" smtClean="0">
                <a:solidFill>
                  <a:srgbClr val="57B251"/>
                </a:solidFill>
                <a:latin typeface="Avenir Book"/>
                <a:cs typeface="Avenir Book"/>
              </a:rPr>
              <a:t>.</a:t>
            </a:r>
            <a:endParaRPr lang="en-US" sz="4800" b="1" dirty="0">
              <a:solidFill>
                <a:srgbClr val="57B251"/>
              </a:solidFill>
              <a:latin typeface="Avenir Book"/>
              <a:cs typeface="Avenir Book"/>
            </a:endParaRPr>
          </a:p>
        </p:txBody>
      </p:sp>
    </p:spTree>
    <p:extLst>
      <p:ext uri="{BB962C8B-B14F-4D97-AF65-F5344CB8AC3E}">
        <p14:creationId xmlns:p14="http://schemas.microsoft.com/office/powerpoint/2010/main" val="2444233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868362"/>
          </a:xfrm>
        </p:spPr>
        <p:txBody>
          <a:bodyPr/>
          <a:lstStyle/>
          <a:p>
            <a:pPr eaLnBrk="1" hangingPunct="1"/>
            <a:r>
              <a:rPr lang="en-US" sz="4000" dirty="0" smtClean="0">
                <a:solidFill>
                  <a:srgbClr val="6DB123"/>
                </a:solidFill>
                <a:latin typeface="Avenir Book"/>
                <a:cs typeface="Avenir Book"/>
              </a:rPr>
              <a:t>About </a:t>
            </a:r>
            <a:r>
              <a:rPr lang="en-US" sz="4000" dirty="0" smtClean="0">
                <a:solidFill>
                  <a:srgbClr val="215723"/>
                </a:solidFill>
                <a:latin typeface="Avenir Book"/>
                <a:cs typeface="Avenir Book"/>
              </a:rPr>
              <a:t>Peggy </a:t>
            </a:r>
          </a:p>
        </p:txBody>
      </p:sp>
      <p:sp>
        <p:nvSpPr>
          <p:cNvPr id="27651" name="Content Placeholder 3"/>
          <p:cNvSpPr>
            <a:spLocks noGrp="1"/>
          </p:cNvSpPr>
          <p:nvPr>
            <p:ph sz="half" idx="2"/>
          </p:nvPr>
        </p:nvSpPr>
        <p:spPr>
          <a:xfrm>
            <a:off x="4572000" y="1646238"/>
            <a:ext cx="4267200" cy="4525962"/>
          </a:xfrm>
        </p:spPr>
        <p:txBody>
          <a:bodyPr>
            <a:normAutofit/>
          </a:bodyPr>
          <a:lstStyle/>
          <a:p>
            <a:pPr eaLnBrk="1" hangingPunct="1">
              <a:spcAft>
                <a:spcPts val="600"/>
              </a:spcAft>
              <a:buClr>
                <a:srgbClr val="1F520B"/>
              </a:buClr>
              <a:buFont typeface="Wingdings" pitchFamily="2" charset="2"/>
              <a:buChar char="§"/>
            </a:pPr>
            <a:r>
              <a:rPr lang="en-US" sz="2000" dirty="0" smtClean="0">
                <a:solidFill>
                  <a:schemeClr val="tx1">
                    <a:lumMod val="75000"/>
                    <a:lumOff val="25000"/>
                  </a:schemeClr>
                </a:solidFill>
                <a:latin typeface="Avenir Book"/>
                <a:cs typeface="Avenir Book"/>
              </a:rPr>
              <a:t>56-year-old Kindergarten teacher/Part-time waitress</a:t>
            </a:r>
          </a:p>
          <a:p>
            <a:pPr eaLnBrk="1" hangingPunct="1">
              <a:spcAft>
                <a:spcPts val="600"/>
              </a:spcAft>
              <a:buClr>
                <a:srgbClr val="1F520B"/>
              </a:buClr>
              <a:buFont typeface="Wingdings" pitchFamily="2" charset="2"/>
              <a:buChar char="§"/>
            </a:pPr>
            <a:r>
              <a:rPr lang="en-US" sz="2000" dirty="0" smtClean="0">
                <a:solidFill>
                  <a:schemeClr val="tx1">
                    <a:lumMod val="75000"/>
                    <a:lumOff val="25000"/>
                  </a:schemeClr>
                </a:solidFill>
                <a:latin typeface="Avenir Book"/>
                <a:cs typeface="Avenir Book"/>
              </a:rPr>
              <a:t>Former welfare recipient</a:t>
            </a:r>
          </a:p>
          <a:p>
            <a:pPr eaLnBrk="1" hangingPunct="1">
              <a:spcAft>
                <a:spcPts val="600"/>
              </a:spcAft>
              <a:buClr>
                <a:srgbClr val="1F520B"/>
              </a:buClr>
              <a:buFont typeface="Wingdings" pitchFamily="2" charset="2"/>
              <a:buChar char="§"/>
            </a:pPr>
            <a:r>
              <a:rPr lang="en-US" sz="2000" dirty="0" smtClean="0">
                <a:solidFill>
                  <a:schemeClr val="tx1">
                    <a:lumMod val="75000"/>
                    <a:lumOff val="25000"/>
                  </a:schemeClr>
                </a:solidFill>
                <a:latin typeface="Avenir Book"/>
                <a:cs typeface="Avenir Book"/>
              </a:rPr>
              <a:t>3</a:t>
            </a:r>
            <a:r>
              <a:rPr lang="en-US" sz="2000" baseline="30000" dirty="0" smtClean="0">
                <a:solidFill>
                  <a:schemeClr val="tx1">
                    <a:lumMod val="75000"/>
                    <a:lumOff val="25000"/>
                  </a:schemeClr>
                </a:solidFill>
                <a:latin typeface="Avenir Book"/>
                <a:cs typeface="Avenir Book"/>
              </a:rPr>
              <a:t>rd</a:t>
            </a:r>
            <a:r>
              <a:rPr lang="en-US" sz="2000" dirty="0" smtClean="0">
                <a:solidFill>
                  <a:schemeClr val="tx1">
                    <a:lumMod val="75000"/>
                    <a:lumOff val="25000"/>
                  </a:schemeClr>
                </a:solidFill>
                <a:latin typeface="Avenir Book"/>
                <a:cs typeface="Avenir Book"/>
              </a:rPr>
              <a:t> of 9 children from Irish-Catholic, working class, Brooklyn family</a:t>
            </a:r>
          </a:p>
          <a:p>
            <a:pPr eaLnBrk="1" hangingPunct="1">
              <a:spcAft>
                <a:spcPts val="600"/>
              </a:spcAft>
              <a:buClr>
                <a:srgbClr val="1F520B"/>
              </a:buClr>
              <a:buFont typeface="Wingdings" pitchFamily="2" charset="2"/>
              <a:buChar char="§"/>
            </a:pPr>
            <a:r>
              <a:rPr lang="en-US" sz="2000" dirty="0" smtClean="0">
                <a:solidFill>
                  <a:schemeClr val="tx1">
                    <a:lumMod val="75000"/>
                    <a:lumOff val="25000"/>
                  </a:schemeClr>
                </a:solidFill>
                <a:latin typeface="Avenir Book"/>
                <a:cs typeface="Avenir Book"/>
              </a:rPr>
              <a:t>Single Mother of 2 sons</a:t>
            </a:r>
          </a:p>
          <a:p>
            <a:pPr eaLnBrk="1" hangingPunct="1">
              <a:spcAft>
                <a:spcPts val="600"/>
              </a:spcAft>
              <a:buClr>
                <a:srgbClr val="1F520B"/>
              </a:buClr>
              <a:buFont typeface="Wingdings" pitchFamily="2" charset="2"/>
              <a:buChar char="§"/>
            </a:pPr>
            <a:r>
              <a:rPr lang="en-US" sz="2000" dirty="0" smtClean="0">
                <a:solidFill>
                  <a:schemeClr val="tx1">
                    <a:lumMod val="75000"/>
                    <a:lumOff val="25000"/>
                  </a:schemeClr>
                </a:solidFill>
                <a:latin typeface="Avenir Book"/>
                <a:cs typeface="Avenir Book"/>
              </a:rPr>
              <a:t>Godmother to 12</a:t>
            </a:r>
          </a:p>
          <a:p>
            <a:pPr eaLnBrk="1" hangingPunct="1">
              <a:spcAft>
                <a:spcPts val="600"/>
              </a:spcAft>
              <a:buClr>
                <a:srgbClr val="1F520B"/>
              </a:buClr>
              <a:buFont typeface="Wingdings" pitchFamily="2" charset="2"/>
              <a:buChar char="§"/>
            </a:pPr>
            <a:r>
              <a:rPr lang="en-US" sz="2000" dirty="0" smtClean="0">
                <a:solidFill>
                  <a:schemeClr val="tx1">
                    <a:lumMod val="75000"/>
                    <a:lumOff val="25000"/>
                  </a:schemeClr>
                </a:solidFill>
                <a:latin typeface="Avenir Book"/>
                <a:cs typeface="Avenir Book"/>
              </a:rPr>
              <a:t>Master’s degree candidate</a:t>
            </a:r>
          </a:p>
          <a:p>
            <a:pPr eaLnBrk="1" hangingPunct="1">
              <a:spcAft>
                <a:spcPts val="600"/>
              </a:spcAft>
              <a:buClr>
                <a:srgbClr val="1F520B"/>
              </a:buClr>
              <a:buFont typeface="Wingdings" pitchFamily="2" charset="2"/>
              <a:buChar char="§"/>
            </a:pPr>
            <a:r>
              <a:rPr lang="en-US" sz="2000" dirty="0" smtClean="0">
                <a:solidFill>
                  <a:schemeClr val="tx1">
                    <a:lumMod val="75000"/>
                    <a:lumOff val="25000"/>
                  </a:schemeClr>
                </a:solidFill>
                <a:latin typeface="Avenir Book"/>
                <a:cs typeface="Avenir Book"/>
              </a:rPr>
              <a:t>Community Acquired </a:t>
            </a:r>
            <a:r>
              <a:rPr lang="en-US" sz="2000" i="1" dirty="0" smtClean="0">
                <a:solidFill>
                  <a:schemeClr val="tx1">
                    <a:lumMod val="75000"/>
                    <a:lumOff val="25000"/>
                  </a:schemeClr>
                </a:solidFill>
                <a:latin typeface="Avenir Book"/>
                <a:cs typeface="Avenir Book"/>
              </a:rPr>
              <a:t>C. diff</a:t>
            </a:r>
          </a:p>
          <a:p>
            <a:pPr eaLnBrk="1" hangingPunct="1">
              <a:buClr>
                <a:srgbClr val="1F520B"/>
              </a:buClr>
              <a:buFont typeface="Wingdings" pitchFamily="2" charset="2"/>
              <a:buChar char="§"/>
            </a:pPr>
            <a:r>
              <a:rPr lang="en-US" sz="2000" dirty="0" smtClean="0">
                <a:solidFill>
                  <a:schemeClr val="tx1">
                    <a:lumMod val="75000"/>
                    <a:lumOff val="25000"/>
                  </a:schemeClr>
                </a:solidFill>
                <a:latin typeface="Avenir Book"/>
                <a:cs typeface="Avenir Book"/>
              </a:rPr>
              <a:t>Died from </a:t>
            </a:r>
            <a:r>
              <a:rPr lang="en-US" sz="2000" i="1" dirty="0" smtClean="0">
                <a:solidFill>
                  <a:schemeClr val="tx1">
                    <a:lumMod val="75000"/>
                    <a:lumOff val="25000"/>
                  </a:schemeClr>
                </a:solidFill>
                <a:latin typeface="Avenir Book"/>
                <a:cs typeface="Avenir Book"/>
              </a:rPr>
              <a:t>C. diff </a:t>
            </a:r>
            <a:r>
              <a:rPr lang="en-US" sz="2000" dirty="0" smtClean="0">
                <a:solidFill>
                  <a:schemeClr val="tx1">
                    <a:lumMod val="75000"/>
                    <a:lumOff val="25000"/>
                  </a:schemeClr>
                </a:solidFill>
                <a:latin typeface="Avenir Book"/>
                <a:cs typeface="Avenir Book"/>
              </a:rPr>
              <a:t>in April 2010</a:t>
            </a:r>
          </a:p>
        </p:txBody>
      </p:sp>
      <p:pic>
        <p:nvPicPr>
          <p:cNvPr id="9" name="Picture 8"/>
          <p:cNvPicPr>
            <a:picLocks noChangeAspect="1"/>
          </p:cNvPicPr>
          <p:nvPr/>
        </p:nvPicPr>
        <p:blipFill rotWithShape="1">
          <a:blip r:embed="rId2" cstate="print">
            <a:extLst/>
          </a:blip>
          <a:srcRect l="8443" t="27500" r="18968" b="23473"/>
          <a:stretch/>
        </p:blipFill>
        <p:spPr>
          <a:xfrm>
            <a:off x="457200" y="1143000"/>
            <a:ext cx="2427176" cy="2141982"/>
          </a:xfrm>
          <a:prstGeom prst="rect">
            <a:avLst/>
          </a:prstGeom>
          <a:effectLst>
            <a:glow rad="63500">
              <a:srgbClr val="6DB123">
                <a:alpha val="40000"/>
              </a:srgbClr>
            </a:glow>
            <a:softEdge rad="12700"/>
          </a:effectLst>
        </p:spPr>
      </p:pic>
      <p:pic>
        <p:nvPicPr>
          <p:cNvPr id="13" name="Picture 12"/>
          <p:cNvPicPr>
            <a:picLocks noChangeAspect="1"/>
          </p:cNvPicPr>
          <p:nvPr/>
        </p:nvPicPr>
        <p:blipFill rotWithShape="1">
          <a:blip r:embed="rId3" cstate="print">
            <a:extLst/>
          </a:blip>
          <a:srcRect l="3037" t="7916" b="20462"/>
          <a:stretch/>
        </p:blipFill>
        <p:spPr>
          <a:xfrm>
            <a:off x="1295400" y="2629807"/>
            <a:ext cx="2895600" cy="2154465"/>
          </a:xfrm>
          <a:prstGeom prst="rect">
            <a:avLst/>
          </a:prstGeom>
          <a:effectLst>
            <a:glow rad="63500">
              <a:srgbClr val="6DB123">
                <a:alpha val="40000"/>
              </a:srgbClr>
            </a:glow>
          </a:effectLst>
        </p:spPr>
      </p:pic>
      <p:pic>
        <p:nvPicPr>
          <p:cNvPr id="15" name="Picture 14"/>
          <p:cNvPicPr>
            <a:picLocks noChangeAspect="1"/>
          </p:cNvPicPr>
          <p:nvPr/>
        </p:nvPicPr>
        <p:blipFill rotWithShape="1">
          <a:blip r:embed="rId4" cstate="print">
            <a:extLst/>
          </a:blip>
          <a:srcRect l="17709" t="9375" r="15625" b="7032"/>
          <a:stretch/>
        </p:blipFill>
        <p:spPr>
          <a:xfrm>
            <a:off x="466635" y="4495800"/>
            <a:ext cx="2451706" cy="2049473"/>
          </a:xfrm>
          <a:prstGeom prst="rect">
            <a:avLst/>
          </a:prstGeom>
          <a:effectLst>
            <a:glow rad="63500">
              <a:srgbClr val="FFD926">
                <a:alpha val="40000"/>
              </a:srgbClr>
            </a:glow>
          </a:effectLst>
        </p:spPr>
      </p:pic>
    </p:spTree>
    <p:extLst>
      <p:ext uri="{BB962C8B-B14F-4D97-AF65-F5344CB8AC3E}">
        <p14:creationId xmlns:p14="http://schemas.microsoft.com/office/powerpoint/2010/main" val="21471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txBody>
          <a:bodyPr>
            <a:noAutofit/>
          </a:bodyPr>
          <a:lstStyle/>
          <a:p>
            <a:r>
              <a:rPr lang="en-US" sz="3200" dirty="0" smtClean="0">
                <a:solidFill>
                  <a:srgbClr val="1F520B"/>
                </a:solidFill>
                <a:latin typeface="Avenir Book"/>
                <a:cs typeface="Avenir Book"/>
              </a:rPr>
              <a:t>Accomplishments: </a:t>
            </a:r>
            <a:r>
              <a:rPr lang="en-US" sz="3200" dirty="0" smtClean="0">
                <a:solidFill>
                  <a:srgbClr val="6DB123"/>
                </a:solidFill>
                <a:latin typeface="Avenir Book"/>
                <a:cs typeface="Avenir Book"/>
              </a:rPr>
              <a:t>2010</a:t>
            </a:r>
            <a:r>
              <a:rPr lang="en-US" sz="3200" dirty="0" smtClean="0">
                <a:latin typeface="Avenir Book"/>
                <a:cs typeface="Avenir Book"/>
              </a:rPr>
              <a:t> </a:t>
            </a:r>
            <a:r>
              <a:rPr lang="en-US" sz="3200" dirty="0" smtClean="0">
                <a:solidFill>
                  <a:srgbClr val="98A5FF"/>
                </a:solidFill>
                <a:latin typeface="Avenir Book"/>
                <a:cs typeface="Avenir Book"/>
              </a:rPr>
              <a:t>-</a:t>
            </a:r>
            <a:r>
              <a:rPr lang="en-US" sz="3200" dirty="0" smtClean="0">
                <a:latin typeface="Avenir Book"/>
                <a:cs typeface="Avenir Book"/>
              </a:rPr>
              <a:t> </a:t>
            </a:r>
            <a:r>
              <a:rPr lang="en-US" sz="3200" dirty="0" smtClean="0">
                <a:solidFill>
                  <a:srgbClr val="6DB123"/>
                </a:solidFill>
                <a:latin typeface="Avenir Book"/>
                <a:cs typeface="Avenir Book"/>
              </a:rPr>
              <a:t>2013</a:t>
            </a:r>
            <a:endParaRPr lang="en-US" sz="3200" dirty="0">
              <a:solidFill>
                <a:srgbClr val="6DB123"/>
              </a:solidFill>
              <a:latin typeface="Avenir Book"/>
              <a:cs typeface="Avenir Book"/>
            </a:endParaRPr>
          </a:p>
        </p:txBody>
      </p:sp>
      <p:sp>
        <p:nvSpPr>
          <p:cNvPr id="9" name="Content Placeholder 8"/>
          <p:cNvSpPr>
            <a:spLocks noGrp="1"/>
          </p:cNvSpPr>
          <p:nvPr>
            <p:ph idx="1"/>
          </p:nvPr>
        </p:nvSpPr>
        <p:spPr>
          <a:xfrm>
            <a:off x="457200" y="990600"/>
            <a:ext cx="8229600" cy="5135563"/>
          </a:xfrm>
        </p:spPr>
        <p:txBody>
          <a:bodyPr>
            <a:noAutofit/>
          </a:bodyPr>
          <a:lstStyle/>
          <a:p>
            <a:pPr lvl="0">
              <a:spcBef>
                <a:spcPts val="0"/>
              </a:spcBef>
              <a:spcAft>
                <a:spcPts val="1200"/>
              </a:spcAft>
              <a:buClr>
                <a:srgbClr val="215723"/>
              </a:buClr>
              <a:buFont typeface="Wingdings" charset="2"/>
              <a:buChar char="§"/>
            </a:pPr>
            <a:r>
              <a:rPr lang="en-US" sz="1800" b="1" dirty="0">
                <a:solidFill>
                  <a:srgbClr val="7782C9"/>
                </a:solidFill>
                <a:latin typeface="Avenir Book"/>
                <a:cs typeface="Avenir Book"/>
              </a:rPr>
              <a:t>Educating the Public:</a:t>
            </a:r>
            <a:r>
              <a:rPr lang="en-US" sz="1800" dirty="0">
                <a:solidFill>
                  <a:srgbClr val="7782C9"/>
                </a:solidFill>
                <a:latin typeface="Avenir Book"/>
                <a:cs typeface="Avenir Book"/>
              </a:rPr>
              <a:t> </a:t>
            </a:r>
            <a:r>
              <a:rPr lang="en-US" sz="1800" dirty="0" smtClean="0">
                <a:solidFill>
                  <a:schemeClr val="tx1">
                    <a:lumMod val="75000"/>
                    <a:lumOff val="25000"/>
                  </a:schemeClr>
                </a:solidFill>
                <a:latin typeface="Avenir Book"/>
                <a:cs typeface="Avenir Book"/>
              </a:rPr>
              <a:t>First </a:t>
            </a:r>
            <a:r>
              <a:rPr lang="en-US" sz="1800" dirty="0">
                <a:solidFill>
                  <a:schemeClr val="tx1">
                    <a:lumMod val="75000"/>
                    <a:lumOff val="25000"/>
                  </a:schemeClr>
                </a:solidFill>
                <a:latin typeface="Avenir Book"/>
                <a:cs typeface="Avenir Book"/>
              </a:rPr>
              <a:t>website dedicated to </a:t>
            </a:r>
            <a:r>
              <a:rPr lang="en-US" sz="1800" i="1" dirty="0" smtClean="0">
                <a:solidFill>
                  <a:schemeClr val="tx1">
                    <a:lumMod val="75000"/>
                    <a:lumOff val="25000"/>
                  </a:schemeClr>
                </a:solidFill>
                <a:latin typeface="Avenir Book"/>
                <a:cs typeface="Avenir Book"/>
              </a:rPr>
              <a:t>C</a:t>
            </a:r>
            <a:r>
              <a:rPr lang="en-US" sz="1800" i="1" dirty="0">
                <a:solidFill>
                  <a:schemeClr val="tx1">
                    <a:lumMod val="75000"/>
                    <a:lumOff val="25000"/>
                  </a:schemeClr>
                </a:solidFill>
                <a:latin typeface="Avenir Book"/>
                <a:cs typeface="Avenir Book"/>
              </a:rPr>
              <a:t>. diff</a:t>
            </a:r>
            <a:r>
              <a:rPr lang="en-US" sz="1800" dirty="0">
                <a:solidFill>
                  <a:schemeClr val="tx1">
                    <a:lumMod val="75000"/>
                    <a:lumOff val="25000"/>
                  </a:schemeClr>
                </a:solidFill>
                <a:latin typeface="Avenir Book"/>
                <a:cs typeface="Avenir Book"/>
              </a:rPr>
              <a:t> sufferers and their families; </a:t>
            </a:r>
            <a:r>
              <a:rPr lang="en-US" sz="1800" dirty="0" smtClean="0">
                <a:solidFill>
                  <a:schemeClr val="tx1">
                    <a:lumMod val="75000"/>
                    <a:lumOff val="25000"/>
                  </a:schemeClr>
                </a:solidFill>
                <a:latin typeface="Avenir Book"/>
                <a:cs typeface="Avenir Book"/>
              </a:rPr>
              <a:t>First</a:t>
            </a:r>
            <a:r>
              <a:rPr lang="en-US" sz="1800" dirty="0">
                <a:solidFill>
                  <a:schemeClr val="tx1">
                    <a:lumMod val="75000"/>
                    <a:lumOff val="25000"/>
                  </a:schemeClr>
                </a:solidFill>
                <a:latin typeface="Avenir Book"/>
                <a:cs typeface="Avenir Book"/>
              </a:rPr>
              <a:t>-ever </a:t>
            </a:r>
            <a:r>
              <a:rPr lang="en-US" sz="1800" i="1" dirty="0">
                <a:solidFill>
                  <a:schemeClr val="tx1">
                    <a:lumMod val="75000"/>
                    <a:lumOff val="25000"/>
                  </a:schemeClr>
                </a:solidFill>
                <a:latin typeface="Avenir Book"/>
                <a:cs typeface="Avenir Book"/>
              </a:rPr>
              <a:t>C. diff </a:t>
            </a:r>
            <a:r>
              <a:rPr lang="en-US" sz="1800" dirty="0">
                <a:solidFill>
                  <a:schemeClr val="tx1">
                    <a:lumMod val="75000"/>
                    <a:lumOff val="25000"/>
                  </a:schemeClr>
                </a:solidFill>
                <a:latin typeface="Avenir Book"/>
                <a:cs typeface="Avenir Book"/>
              </a:rPr>
              <a:t>Public Service Announcement </a:t>
            </a:r>
            <a:r>
              <a:rPr lang="en-US" sz="1800" dirty="0" smtClean="0">
                <a:solidFill>
                  <a:schemeClr val="tx1">
                    <a:lumMod val="75000"/>
                    <a:lumOff val="25000"/>
                  </a:schemeClr>
                </a:solidFill>
                <a:latin typeface="Avenir Book"/>
                <a:cs typeface="Avenir Book"/>
              </a:rPr>
              <a:t>with </a:t>
            </a:r>
            <a:r>
              <a:rPr lang="en-US" sz="1800" dirty="0">
                <a:solidFill>
                  <a:schemeClr val="tx1">
                    <a:lumMod val="75000"/>
                    <a:lumOff val="25000"/>
                  </a:schemeClr>
                </a:solidFill>
                <a:latin typeface="Avenir Book"/>
                <a:cs typeface="Avenir Book"/>
              </a:rPr>
              <a:t>more than 10,000 </a:t>
            </a:r>
            <a:r>
              <a:rPr lang="en-US" sz="1800" dirty="0" smtClean="0">
                <a:solidFill>
                  <a:schemeClr val="tx1">
                    <a:lumMod val="75000"/>
                    <a:lumOff val="25000"/>
                  </a:schemeClr>
                </a:solidFill>
                <a:latin typeface="Avenir Book"/>
                <a:cs typeface="Avenir Book"/>
              </a:rPr>
              <a:t>views</a:t>
            </a:r>
            <a:r>
              <a:rPr lang="en-US" sz="1800" dirty="0">
                <a:solidFill>
                  <a:schemeClr val="tx1">
                    <a:lumMod val="75000"/>
                    <a:lumOff val="25000"/>
                  </a:schemeClr>
                </a:solidFill>
                <a:latin typeface="Avenir Book"/>
                <a:cs typeface="Avenir Book"/>
              </a:rPr>
              <a:t>; </a:t>
            </a:r>
            <a:r>
              <a:rPr lang="en-US" sz="1800" dirty="0" smtClean="0">
                <a:solidFill>
                  <a:schemeClr val="tx1">
                    <a:lumMod val="75000"/>
                    <a:lumOff val="25000"/>
                  </a:schemeClr>
                </a:solidFill>
                <a:latin typeface="Avenir Book"/>
                <a:cs typeface="Avenir Book"/>
              </a:rPr>
              <a:t>and </a:t>
            </a:r>
            <a:r>
              <a:rPr lang="en-US" sz="1800" dirty="0">
                <a:solidFill>
                  <a:schemeClr val="tx1">
                    <a:lumMod val="75000"/>
                    <a:lumOff val="25000"/>
                  </a:schemeClr>
                </a:solidFill>
                <a:latin typeface="Avenir Book"/>
                <a:cs typeface="Avenir Book"/>
              </a:rPr>
              <a:t>distributing hundreds of C. diff Awareness t-shirts, water bottles and tote </a:t>
            </a:r>
            <a:r>
              <a:rPr lang="en-US" sz="1800" dirty="0" smtClean="0">
                <a:solidFill>
                  <a:schemeClr val="tx1">
                    <a:lumMod val="75000"/>
                    <a:lumOff val="25000"/>
                  </a:schemeClr>
                </a:solidFill>
                <a:latin typeface="Avenir Book"/>
                <a:cs typeface="Avenir Book"/>
              </a:rPr>
              <a:t>bags </a:t>
            </a:r>
            <a:endParaRPr lang="en-US" sz="1800" dirty="0">
              <a:solidFill>
                <a:schemeClr val="tx1">
                  <a:lumMod val="75000"/>
                  <a:lumOff val="25000"/>
                </a:schemeClr>
              </a:solidFill>
              <a:latin typeface="Avenir Book"/>
              <a:cs typeface="Avenir Book"/>
            </a:endParaRPr>
          </a:p>
          <a:p>
            <a:pPr lvl="0">
              <a:spcBef>
                <a:spcPts val="0"/>
              </a:spcBef>
              <a:spcAft>
                <a:spcPts val="1200"/>
              </a:spcAft>
              <a:buClr>
                <a:srgbClr val="215723"/>
              </a:buClr>
              <a:buFont typeface="Wingdings" charset="2"/>
              <a:buChar char="§"/>
            </a:pPr>
            <a:r>
              <a:rPr lang="en-US" sz="1800" b="1" dirty="0">
                <a:solidFill>
                  <a:srgbClr val="7782C9"/>
                </a:solidFill>
                <a:latin typeface="Avenir Book"/>
                <a:cs typeface="Avenir Book"/>
              </a:rPr>
              <a:t>Raising </a:t>
            </a:r>
            <a:r>
              <a:rPr lang="en-US" sz="1800" b="1" i="1" dirty="0">
                <a:solidFill>
                  <a:srgbClr val="7782C9"/>
                </a:solidFill>
                <a:latin typeface="Avenir Book"/>
                <a:cs typeface="Avenir Book"/>
              </a:rPr>
              <a:t>C. diff</a:t>
            </a:r>
            <a:r>
              <a:rPr lang="en-US" sz="1800" b="1" dirty="0">
                <a:solidFill>
                  <a:srgbClr val="7782C9"/>
                </a:solidFill>
                <a:latin typeface="Avenir Book"/>
                <a:cs typeface="Avenir Book"/>
              </a:rPr>
              <a:t> Awareness in the Media: </a:t>
            </a:r>
            <a:r>
              <a:rPr lang="en-US" sz="1800" dirty="0" smtClean="0">
                <a:solidFill>
                  <a:schemeClr val="tx1">
                    <a:lumMod val="75000"/>
                    <a:lumOff val="25000"/>
                  </a:schemeClr>
                </a:solidFill>
                <a:latin typeface="Avenir Book"/>
                <a:cs typeface="Avenir Book"/>
              </a:rPr>
              <a:t>Worked with reporters </a:t>
            </a:r>
            <a:r>
              <a:rPr lang="en-US" sz="1800" dirty="0">
                <a:solidFill>
                  <a:schemeClr val="tx1">
                    <a:lumMod val="75000"/>
                    <a:lumOff val="25000"/>
                  </a:schemeClr>
                </a:solidFill>
                <a:latin typeface="Avenir Book"/>
                <a:cs typeface="Avenir Book"/>
              </a:rPr>
              <a:t>to gather 18 diverse stories from </a:t>
            </a:r>
            <a:r>
              <a:rPr lang="en-US" sz="1800" i="1" dirty="0">
                <a:solidFill>
                  <a:schemeClr val="tx1">
                    <a:lumMod val="75000"/>
                    <a:lumOff val="25000"/>
                  </a:schemeClr>
                </a:solidFill>
                <a:latin typeface="Avenir Book"/>
                <a:cs typeface="Avenir Book"/>
              </a:rPr>
              <a:t>C. diff</a:t>
            </a:r>
            <a:r>
              <a:rPr lang="en-US" sz="1800" dirty="0">
                <a:solidFill>
                  <a:schemeClr val="tx1">
                    <a:lumMod val="75000"/>
                    <a:lumOff val="25000"/>
                  </a:schemeClr>
                </a:solidFill>
                <a:latin typeface="Avenir Book"/>
                <a:cs typeface="Avenir Book"/>
              </a:rPr>
              <a:t> sufferers for </a:t>
            </a:r>
            <a:r>
              <a:rPr lang="en-US" sz="1800" i="1" dirty="0" smtClean="0">
                <a:solidFill>
                  <a:schemeClr val="tx1">
                    <a:lumMod val="75000"/>
                    <a:lumOff val="25000"/>
                  </a:schemeClr>
                </a:solidFill>
                <a:latin typeface="Avenir Book"/>
                <a:cs typeface="Avenir Book"/>
              </a:rPr>
              <a:t>USA Today </a:t>
            </a:r>
            <a:r>
              <a:rPr lang="en-US" sz="1800" dirty="0" smtClean="0">
                <a:solidFill>
                  <a:schemeClr val="tx1">
                    <a:lumMod val="75000"/>
                    <a:lumOff val="25000"/>
                  </a:schemeClr>
                </a:solidFill>
                <a:latin typeface="Avenir Book"/>
                <a:cs typeface="Avenir Book"/>
              </a:rPr>
              <a:t>’</a:t>
            </a:r>
            <a:r>
              <a:rPr lang="en-US" sz="1800" dirty="0">
                <a:solidFill>
                  <a:schemeClr val="tx1">
                    <a:lumMod val="75000"/>
                    <a:lumOff val="25000"/>
                  </a:schemeClr>
                </a:solidFill>
                <a:latin typeface="Avenir Book"/>
                <a:cs typeface="Avenir Book"/>
              </a:rPr>
              <a:t>s ground-breaking August 2012 cover story, “Far more could be done to stop the deadly bacteria </a:t>
            </a:r>
            <a:r>
              <a:rPr lang="en-US" sz="1800" i="1" dirty="0">
                <a:solidFill>
                  <a:schemeClr val="tx1">
                    <a:lumMod val="75000"/>
                    <a:lumOff val="25000"/>
                  </a:schemeClr>
                </a:solidFill>
                <a:latin typeface="Avenir Book"/>
                <a:cs typeface="Avenir Book"/>
              </a:rPr>
              <a:t>C. diff</a:t>
            </a:r>
            <a:r>
              <a:rPr lang="en-US" sz="1800" dirty="0">
                <a:solidFill>
                  <a:schemeClr val="tx1">
                    <a:lumMod val="75000"/>
                    <a:lumOff val="25000"/>
                  </a:schemeClr>
                </a:solidFill>
                <a:latin typeface="Avenir Book"/>
                <a:cs typeface="Avenir Book"/>
              </a:rPr>
              <a:t>”; </a:t>
            </a:r>
            <a:r>
              <a:rPr lang="en-US" sz="1800" dirty="0" smtClean="0">
                <a:solidFill>
                  <a:schemeClr val="tx1">
                    <a:lumMod val="75000"/>
                    <a:lumOff val="25000"/>
                  </a:schemeClr>
                </a:solidFill>
                <a:latin typeface="Avenir Book"/>
                <a:cs typeface="Avenir Book"/>
              </a:rPr>
              <a:t>collaborated </a:t>
            </a:r>
            <a:r>
              <a:rPr lang="en-US" sz="1800" dirty="0">
                <a:solidFill>
                  <a:schemeClr val="tx1">
                    <a:lumMod val="75000"/>
                    <a:lumOff val="25000"/>
                  </a:schemeClr>
                </a:solidFill>
                <a:latin typeface="Avenir Book"/>
                <a:cs typeface="Avenir Book"/>
              </a:rPr>
              <a:t>with </a:t>
            </a:r>
            <a:r>
              <a:rPr lang="en-US" sz="1800" dirty="0" smtClean="0">
                <a:solidFill>
                  <a:schemeClr val="tx1">
                    <a:lumMod val="75000"/>
                    <a:lumOff val="25000"/>
                  </a:schemeClr>
                </a:solidFill>
                <a:latin typeface="Avenir Book"/>
                <a:cs typeface="Avenir Book"/>
              </a:rPr>
              <a:t>reporters </a:t>
            </a:r>
            <a:r>
              <a:rPr lang="en-US" sz="1800" dirty="0">
                <a:solidFill>
                  <a:schemeClr val="tx1">
                    <a:lumMod val="75000"/>
                    <a:lumOff val="25000"/>
                  </a:schemeClr>
                </a:solidFill>
                <a:latin typeface="Avenir Book"/>
                <a:cs typeface="Avenir Book"/>
              </a:rPr>
              <a:t>at </a:t>
            </a:r>
            <a:r>
              <a:rPr lang="en-US" sz="1800" i="1" dirty="0">
                <a:solidFill>
                  <a:schemeClr val="tx1">
                    <a:lumMod val="75000"/>
                    <a:lumOff val="25000"/>
                  </a:schemeClr>
                </a:solidFill>
                <a:latin typeface="Avenir Book"/>
                <a:cs typeface="Avenir Book"/>
              </a:rPr>
              <a:t>Reuters</a:t>
            </a:r>
            <a:r>
              <a:rPr lang="en-US" sz="1800" dirty="0">
                <a:solidFill>
                  <a:schemeClr val="tx1">
                    <a:lumMod val="75000"/>
                    <a:lumOff val="25000"/>
                  </a:schemeClr>
                </a:solidFill>
                <a:latin typeface="Avenir Book"/>
                <a:cs typeface="Avenir Book"/>
              </a:rPr>
              <a:t>, The </a:t>
            </a:r>
            <a:r>
              <a:rPr lang="en-US" sz="1800" dirty="0" smtClean="0">
                <a:solidFill>
                  <a:schemeClr val="tx1">
                    <a:lumMod val="75000"/>
                    <a:lumOff val="25000"/>
                  </a:schemeClr>
                </a:solidFill>
                <a:latin typeface="Avenir Book"/>
                <a:cs typeface="Avenir Book"/>
              </a:rPr>
              <a:t>Stockdale </a:t>
            </a:r>
            <a:r>
              <a:rPr lang="en-US" sz="1800" i="1" dirty="0">
                <a:solidFill>
                  <a:schemeClr val="tx1">
                    <a:lumMod val="75000"/>
                    <a:lumOff val="25000"/>
                  </a:schemeClr>
                </a:solidFill>
                <a:latin typeface="Avenir Book"/>
                <a:cs typeface="Avenir Book"/>
              </a:rPr>
              <a:t>Record</a:t>
            </a:r>
            <a:r>
              <a:rPr lang="en-US" sz="1800" dirty="0">
                <a:solidFill>
                  <a:schemeClr val="tx1">
                    <a:lumMod val="75000"/>
                    <a:lumOff val="25000"/>
                  </a:schemeClr>
                </a:solidFill>
                <a:latin typeface="Avenir Book"/>
                <a:cs typeface="Avenir Book"/>
              </a:rPr>
              <a:t>, and </a:t>
            </a:r>
            <a:r>
              <a:rPr lang="en-US" sz="1800" dirty="0" smtClean="0">
                <a:solidFill>
                  <a:schemeClr val="tx1">
                    <a:lumMod val="75000"/>
                    <a:lumOff val="25000"/>
                  </a:schemeClr>
                </a:solidFill>
                <a:latin typeface="Avenir Book"/>
                <a:cs typeface="Avenir Book"/>
              </a:rPr>
              <a:t>the </a:t>
            </a:r>
            <a:r>
              <a:rPr lang="en-US" sz="1800" dirty="0">
                <a:solidFill>
                  <a:schemeClr val="tx1">
                    <a:lumMod val="75000"/>
                    <a:lumOff val="25000"/>
                  </a:schemeClr>
                </a:solidFill>
                <a:latin typeface="Avenir Book"/>
                <a:cs typeface="Avenir Book"/>
              </a:rPr>
              <a:t>Associated Press; and </a:t>
            </a:r>
            <a:r>
              <a:rPr lang="en-US" sz="1800" dirty="0" smtClean="0">
                <a:solidFill>
                  <a:schemeClr val="tx1">
                    <a:lumMod val="75000"/>
                    <a:lumOff val="25000"/>
                  </a:schemeClr>
                </a:solidFill>
                <a:latin typeface="Avenir Book"/>
                <a:cs typeface="Avenir Book"/>
              </a:rPr>
              <a:t>placed </a:t>
            </a:r>
            <a:r>
              <a:rPr lang="en-US" sz="1800" dirty="0">
                <a:solidFill>
                  <a:schemeClr val="tx1">
                    <a:lumMod val="75000"/>
                    <a:lumOff val="25000"/>
                  </a:schemeClr>
                </a:solidFill>
                <a:latin typeface="Avenir Book"/>
                <a:cs typeface="Avenir Book"/>
              </a:rPr>
              <a:t>op-eds </a:t>
            </a:r>
            <a:r>
              <a:rPr lang="en-US" sz="1800" dirty="0" smtClean="0">
                <a:solidFill>
                  <a:schemeClr val="tx1">
                    <a:lumMod val="75000"/>
                    <a:lumOff val="25000"/>
                  </a:schemeClr>
                </a:solidFill>
                <a:latin typeface="Avenir Book"/>
                <a:cs typeface="Avenir Book"/>
              </a:rPr>
              <a:t>in the Baltimore Sun, </a:t>
            </a:r>
            <a:r>
              <a:rPr lang="en-US" sz="1800" dirty="0">
                <a:solidFill>
                  <a:schemeClr val="tx1">
                    <a:lumMod val="75000"/>
                    <a:lumOff val="25000"/>
                  </a:schemeClr>
                </a:solidFill>
                <a:latin typeface="Avenir Book"/>
                <a:cs typeface="Avenir Book"/>
              </a:rPr>
              <a:t>The Albany </a:t>
            </a:r>
            <a:r>
              <a:rPr lang="en-US" sz="1800" i="1" dirty="0">
                <a:solidFill>
                  <a:schemeClr val="tx1">
                    <a:lumMod val="75000"/>
                    <a:lumOff val="25000"/>
                  </a:schemeClr>
                </a:solidFill>
                <a:latin typeface="Avenir Book"/>
                <a:cs typeface="Avenir Book"/>
              </a:rPr>
              <a:t>Times Union </a:t>
            </a:r>
            <a:r>
              <a:rPr lang="en-US" sz="1800" dirty="0">
                <a:solidFill>
                  <a:schemeClr val="tx1">
                    <a:lumMod val="75000"/>
                    <a:lumOff val="25000"/>
                  </a:schemeClr>
                </a:solidFill>
                <a:latin typeface="Avenir Book"/>
                <a:cs typeface="Avenir Book"/>
              </a:rPr>
              <a:t>and The New York </a:t>
            </a:r>
            <a:r>
              <a:rPr lang="en-US" sz="1800" i="1" dirty="0" smtClean="0">
                <a:solidFill>
                  <a:schemeClr val="tx1">
                    <a:lumMod val="75000"/>
                    <a:lumOff val="25000"/>
                  </a:schemeClr>
                </a:solidFill>
                <a:latin typeface="Avenir Book"/>
                <a:cs typeface="Avenir Book"/>
              </a:rPr>
              <a:t>Times </a:t>
            </a:r>
            <a:endParaRPr lang="en-US" sz="1800" i="1" dirty="0">
              <a:solidFill>
                <a:schemeClr val="tx1">
                  <a:lumMod val="75000"/>
                  <a:lumOff val="25000"/>
                </a:schemeClr>
              </a:solidFill>
              <a:latin typeface="Avenir Book"/>
              <a:cs typeface="Avenir Book"/>
            </a:endParaRPr>
          </a:p>
          <a:p>
            <a:pPr lvl="0">
              <a:spcBef>
                <a:spcPts val="0"/>
              </a:spcBef>
              <a:spcAft>
                <a:spcPts val="1200"/>
              </a:spcAft>
              <a:buClr>
                <a:srgbClr val="215723"/>
              </a:buClr>
              <a:buFont typeface="Wingdings" charset="2"/>
              <a:buChar char="§"/>
            </a:pPr>
            <a:r>
              <a:rPr lang="en-US" sz="1800" b="1" dirty="0">
                <a:solidFill>
                  <a:srgbClr val="7782C9"/>
                </a:solidFill>
                <a:latin typeface="Avenir Book"/>
                <a:cs typeface="Avenir Book"/>
              </a:rPr>
              <a:t>Engaging Federal and Elected Officials:</a:t>
            </a:r>
            <a:r>
              <a:rPr lang="en-US" sz="1800" dirty="0">
                <a:solidFill>
                  <a:srgbClr val="7782C9"/>
                </a:solidFill>
                <a:latin typeface="Avenir Book"/>
                <a:cs typeface="Avenir Book"/>
              </a:rPr>
              <a:t> </a:t>
            </a:r>
            <a:r>
              <a:rPr lang="en-US" sz="1800" dirty="0">
                <a:solidFill>
                  <a:schemeClr val="tx1">
                    <a:lumMod val="75000"/>
                    <a:lumOff val="25000"/>
                  </a:schemeClr>
                </a:solidFill>
                <a:latin typeface="Avenir Book"/>
                <a:cs typeface="Avenir Book"/>
              </a:rPr>
              <a:t>Built a partnership with the Centers for Disease </a:t>
            </a:r>
            <a:r>
              <a:rPr lang="en-US" sz="1800" dirty="0" smtClean="0">
                <a:solidFill>
                  <a:schemeClr val="tx1">
                    <a:lumMod val="75000"/>
                    <a:lumOff val="25000"/>
                  </a:schemeClr>
                </a:solidFill>
                <a:latin typeface="Avenir Book"/>
                <a:cs typeface="Avenir Book"/>
              </a:rPr>
              <a:t>Control; </a:t>
            </a:r>
            <a:r>
              <a:rPr lang="en-US" sz="1800" dirty="0">
                <a:solidFill>
                  <a:schemeClr val="tx1">
                    <a:lumMod val="75000"/>
                    <a:lumOff val="25000"/>
                  </a:schemeClr>
                </a:solidFill>
                <a:latin typeface="Avenir Book"/>
                <a:cs typeface="Avenir Book"/>
              </a:rPr>
              <a:t>worked with Congresswoman Louise Slaughter to </a:t>
            </a:r>
            <a:r>
              <a:rPr lang="en-US" sz="1800" dirty="0" smtClean="0">
                <a:solidFill>
                  <a:schemeClr val="tx1">
                    <a:lumMod val="75000"/>
                    <a:lumOff val="25000"/>
                  </a:schemeClr>
                </a:solidFill>
                <a:latin typeface="Avenir Book"/>
                <a:cs typeface="Avenir Book"/>
              </a:rPr>
              <a:t>highlight antibiotic </a:t>
            </a:r>
            <a:r>
              <a:rPr lang="en-US" sz="1800" dirty="0">
                <a:solidFill>
                  <a:schemeClr val="tx1">
                    <a:lumMod val="75000"/>
                    <a:lumOff val="25000"/>
                  </a:schemeClr>
                </a:solidFill>
                <a:latin typeface="Avenir Book"/>
                <a:cs typeface="Avenir Book"/>
              </a:rPr>
              <a:t>overuse as a key driver of </a:t>
            </a:r>
            <a:r>
              <a:rPr lang="en-US" sz="1800" i="1" dirty="0">
                <a:solidFill>
                  <a:schemeClr val="tx1">
                    <a:lumMod val="75000"/>
                    <a:lumOff val="25000"/>
                  </a:schemeClr>
                </a:solidFill>
                <a:latin typeface="Avenir Book"/>
                <a:cs typeface="Avenir Book"/>
              </a:rPr>
              <a:t>C. diff</a:t>
            </a:r>
            <a:r>
              <a:rPr lang="en-US" sz="1800" dirty="0">
                <a:solidFill>
                  <a:schemeClr val="tx1">
                    <a:lumMod val="75000"/>
                    <a:lumOff val="25000"/>
                  </a:schemeClr>
                </a:solidFill>
                <a:latin typeface="Avenir Book"/>
                <a:cs typeface="Avenir Book"/>
              </a:rPr>
              <a:t>; and shared Peggy’s story in Dr. Beth Bell’s testimony before the Senate Subcommittee on </a:t>
            </a:r>
            <a:r>
              <a:rPr lang="en-US" sz="1800" dirty="0" smtClean="0">
                <a:solidFill>
                  <a:schemeClr val="tx1">
                    <a:lumMod val="75000"/>
                    <a:lumOff val="25000"/>
                  </a:schemeClr>
                </a:solidFill>
                <a:latin typeface="Avenir Book"/>
                <a:cs typeface="Avenir Book"/>
              </a:rPr>
              <a:t>Health, and in lobbying for budget increase for CDC </a:t>
            </a:r>
            <a:endParaRPr lang="en-US" sz="1800" dirty="0">
              <a:solidFill>
                <a:schemeClr val="tx1">
                  <a:lumMod val="75000"/>
                  <a:lumOff val="25000"/>
                </a:schemeClr>
              </a:solidFill>
              <a:latin typeface="Avenir Book"/>
              <a:cs typeface="Avenir Book"/>
            </a:endParaRPr>
          </a:p>
        </p:txBody>
      </p:sp>
    </p:spTree>
    <p:extLst>
      <p:ext uri="{BB962C8B-B14F-4D97-AF65-F5344CB8AC3E}">
        <p14:creationId xmlns:p14="http://schemas.microsoft.com/office/powerpoint/2010/main" val="30040541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txBody>
          <a:bodyPr>
            <a:noAutofit/>
          </a:bodyPr>
          <a:lstStyle/>
          <a:p>
            <a:r>
              <a:rPr lang="en-US" sz="3200" dirty="0" smtClean="0">
                <a:solidFill>
                  <a:srgbClr val="1F520B"/>
                </a:solidFill>
                <a:latin typeface="Avenir Book"/>
                <a:cs typeface="Avenir Book"/>
              </a:rPr>
              <a:t>Accomplishments: </a:t>
            </a:r>
            <a:r>
              <a:rPr lang="en-US" sz="3200" dirty="0" smtClean="0">
                <a:solidFill>
                  <a:srgbClr val="6DB123"/>
                </a:solidFill>
                <a:latin typeface="Avenir Book"/>
                <a:cs typeface="Avenir Book"/>
              </a:rPr>
              <a:t>2010</a:t>
            </a:r>
            <a:r>
              <a:rPr lang="en-US" sz="3200" dirty="0" smtClean="0">
                <a:latin typeface="Avenir Book"/>
                <a:cs typeface="Avenir Book"/>
              </a:rPr>
              <a:t> </a:t>
            </a:r>
            <a:r>
              <a:rPr lang="en-US" sz="3200" dirty="0" smtClean="0">
                <a:solidFill>
                  <a:srgbClr val="98A5FF"/>
                </a:solidFill>
                <a:latin typeface="Avenir Book"/>
                <a:cs typeface="Avenir Book"/>
              </a:rPr>
              <a:t>–</a:t>
            </a:r>
            <a:r>
              <a:rPr lang="en-US" sz="3200" dirty="0" smtClean="0">
                <a:latin typeface="Avenir Book"/>
                <a:cs typeface="Avenir Book"/>
              </a:rPr>
              <a:t> </a:t>
            </a:r>
            <a:r>
              <a:rPr lang="en-US" sz="3200" dirty="0" smtClean="0">
                <a:solidFill>
                  <a:srgbClr val="6DB123"/>
                </a:solidFill>
                <a:latin typeface="Avenir Book"/>
                <a:cs typeface="Avenir Book"/>
              </a:rPr>
              <a:t>2013 </a:t>
            </a:r>
            <a:r>
              <a:rPr lang="en-US" sz="3200" dirty="0" smtClean="0">
                <a:solidFill>
                  <a:srgbClr val="1F520B"/>
                </a:solidFill>
                <a:latin typeface="Avenir Book"/>
                <a:cs typeface="Avenir Book"/>
              </a:rPr>
              <a:t>(Cont.)</a:t>
            </a:r>
            <a:endParaRPr lang="en-US" sz="3200" dirty="0">
              <a:solidFill>
                <a:srgbClr val="1F520B"/>
              </a:solidFill>
              <a:latin typeface="Avenir Book"/>
              <a:cs typeface="Avenir Book"/>
            </a:endParaRPr>
          </a:p>
        </p:txBody>
      </p:sp>
      <p:sp>
        <p:nvSpPr>
          <p:cNvPr id="9" name="Content Placeholder 8"/>
          <p:cNvSpPr>
            <a:spLocks noGrp="1"/>
          </p:cNvSpPr>
          <p:nvPr>
            <p:ph idx="1"/>
          </p:nvPr>
        </p:nvSpPr>
        <p:spPr>
          <a:xfrm>
            <a:off x="457200" y="990600"/>
            <a:ext cx="8229600" cy="5135563"/>
          </a:xfrm>
        </p:spPr>
        <p:txBody>
          <a:bodyPr>
            <a:noAutofit/>
          </a:bodyPr>
          <a:lstStyle/>
          <a:p>
            <a:pPr>
              <a:spcBef>
                <a:spcPts val="0"/>
              </a:spcBef>
              <a:spcAft>
                <a:spcPts val="1200"/>
              </a:spcAft>
              <a:buClr>
                <a:srgbClr val="215723"/>
              </a:buClr>
              <a:buFont typeface="Wingdings" charset="2"/>
              <a:buChar char="§"/>
            </a:pPr>
            <a:r>
              <a:rPr lang="en-US" sz="1800" b="1" dirty="0" smtClean="0">
                <a:solidFill>
                  <a:srgbClr val="7782C9"/>
                </a:solidFill>
                <a:latin typeface="Avenir Book"/>
                <a:cs typeface="Avenir Book"/>
              </a:rPr>
              <a:t>Emphasizing </a:t>
            </a:r>
            <a:r>
              <a:rPr lang="en-US" sz="1800" b="1" dirty="0">
                <a:solidFill>
                  <a:srgbClr val="7782C9"/>
                </a:solidFill>
                <a:latin typeface="Avenir Book"/>
                <a:cs typeface="Avenir Book"/>
              </a:rPr>
              <a:t>the “Face of </a:t>
            </a:r>
            <a:r>
              <a:rPr lang="en-US" sz="1800" b="1" i="1" dirty="0">
                <a:solidFill>
                  <a:srgbClr val="7782C9"/>
                </a:solidFill>
                <a:latin typeface="Avenir Book"/>
                <a:cs typeface="Avenir Book"/>
              </a:rPr>
              <a:t>C. diff</a:t>
            </a:r>
            <a:r>
              <a:rPr lang="en-US" sz="1800" b="1" dirty="0">
                <a:solidFill>
                  <a:srgbClr val="7782C9"/>
                </a:solidFill>
                <a:latin typeface="Avenir Book"/>
                <a:cs typeface="Avenir Book"/>
              </a:rPr>
              <a:t>”:</a:t>
            </a:r>
            <a:r>
              <a:rPr lang="en-US" sz="1800" dirty="0">
                <a:solidFill>
                  <a:srgbClr val="7782C9"/>
                </a:solidFill>
                <a:latin typeface="Avenir Book"/>
                <a:cs typeface="Avenir Book"/>
              </a:rPr>
              <a:t> </a:t>
            </a:r>
            <a:r>
              <a:rPr lang="en-US" sz="1800" dirty="0">
                <a:solidFill>
                  <a:schemeClr val="tx1">
                    <a:lumMod val="75000"/>
                    <a:lumOff val="25000"/>
                  </a:schemeClr>
                </a:solidFill>
                <a:latin typeface="Avenir Book"/>
                <a:cs typeface="Avenir Book"/>
              </a:rPr>
              <a:t>Shared </a:t>
            </a:r>
            <a:r>
              <a:rPr lang="en-US" sz="1800" i="1" dirty="0" smtClean="0">
                <a:solidFill>
                  <a:schemeClr val="tx1">
                    <a:lumMod val="75000"/>
                    <a:lumOff val="25000"/>
                  </a:schemeClr>
                </a:solidFill>
                <a:latin typeface="Avenir Book"/>
                <a:cs typeface="Avenir Book"/>
              </a:rPr>
              <a:t>C</a:t>
            </a:r>
            <a:r>
              <a:rPr lang="en-US" sz="1800" i="1" dirty="0">
                <a:solidFill>
                  <a:schemeClr val="tx1">
                    <a:lumMod val="75000"/>
                    <a:lumOff val="25000"/>
                  </a:schemeClr>
                </a:solidFill>
                <a:latin typeface="Avenir Book"/>
                <a:cs typeface="Avenir Book"/>
              </a:rPr>
              <a:t>. diff </a:t>
            </a:r>
            <a:r>
              <a:rPr lang="en-US" sz="1800" dirty="0">
                <a:solidFill>
                  <a:schemeClr val="tx1">
                    <a:lumMod val="75000"/>
                    <a:lumOff val="25000"/>
                  </a:schemeClr>
                </a:solidFill>
                <a:latin typeface="Avenir Book"/>
                <a:cs typeface="Avenir Book"/>
              </a:rPr>
              <a:t>sufferers’ stories through our website and social </a:t>
            </a:r>
            <a:r>
              <a:rPr lang="en-US" sz="1800" dirty="0" smtClean="0">
                <a:solidFill>
                  <a:schemeClr val="tx1">
                    <a:lumMod val="75000"/>
                    <a:lumOff val="25000"/>
                  </a:schemeClr>
                </a:solidFill>
                <a:latin typeface="Avenir Book"/>
                <a:cs typeface="Avenir Book"/>
              </a:rPr>
              <a:t>media</a:t>
            </a:r>
            <a:r>
              <a:rPr lang="en-US" sz="1800" dirty="0">
                <a:solidFill>
                  <a:schemeClr val="tx1">
                    <a:lumMod val="75000"/>
                    <a:lumOff val="25000"/>
                  </a:schemeClr>
                </a:solidFill>
                <a:latin typeface="Avenir Book"/>
                <a:cs typeface="Avenir Book"/>
              </a:rPr>
              <a:t> </a:t>
            </a:r>
            <a:r>
              <a:rPr lang="en-US" sz="1800" dirty="0" smtClean="0">
                <a:solidFill>
                  <a:schemeClr val="tx1">
                    <a:lumMod val="75000"/>
                    <a:lumOff val="25000"/>
                  </a:schemeClr>
                </a:solidFill>
                <a:latin typeface="Avenir Book"/>
                <a:cs typeface="Avenir Book"/>
              </a:rPr>
              <a:t>and presented </a:t>
            </a:r>
            <a:r>
              <a:rPr lang="en-US" sz="1800" dirty="0">
                <a:solidFill>
                  <a:schemeClr val="tx1">
                    <a:lumMod val="75000"/>
                    <a:lumOff val="25000"/>
                  </a:schemeClr>
                </a:solidFill>
                <a:latin typeface="Avenir Book"/>
                <a:cs typeface="Avenir Book"/>
              </a:rPr>
              <a:t>the patient perspective to hundreds of healthcare workers at </a:t>
            </a:r>
            <a:r>
              <a:rPr lang="en-US" sz="1800" dirty="0" smtClean="0">
                <a:solidFill>
                  <a:schemeClr val="tx1">
                    <a:lumMod val="75000"/>
                    <a:lumOff val="25000"/>
                  </a:schemeClr>
                </a:solidFill>
                <a:latin typeface="Avenir Book"/>
                <a:cs typeface="Avenir Book"/>
              </a:rPr>
              <a:t>quality </a:t>
            </a:r>
            <a:r>
              <a:rPr lang="en-US" sz="1800" dirty="0">
                <a:solidFill>
                  <a:schemeClr val="tx1">
                    <a:lumMod val="75000"/>
                    <a:lumOff val="25000"/>
                  </a:schemeClr>
                </a:solidFill>
                <a:latin typeface="Avenir Book"/>
                <a:cs typeface="Avenir Book"/>
              </a:rPr>
              <a:t>improvement </a:t>
            </a:r>
            <a:r>
              <a:rPr lang="en-US" sz="1800" dirty="0" smtClean="0">
                <a:solidFill>
                  <a:schemeClr val="tx1">
                    <a:lumMod val="75000"/>
                    <a:lumOff val="25000"/>
                  </a:schemeClr>
                </a:solidFill>
                <a:latin typeface="Avenir Book"/>
                <a:cs typeface="Avenir Book"/>
              </a:rPr>
              <a:t>meetings in </a:t>
            </a:r>
            <a:r>
              <a:rPr lang="en-US" sz="1800" dirty="0">
                <a:solidFill>
                  <a:schemeClr val="tx1">
                    <a:lumMod val="75000"/>
                    <a:lumOff val="25000"/>
                  </a:schemeClr>
                </a:solidFill>
                <a:latin typeface="Avenir Book"/>
                <a:cs typeface="Avenir Book"/>
              </a:rPr>
              <a:t>North Carolina, </a:t>
            </a:r>
            <a:r>
              <a:rPr lang="en-US" sz="1800" dirty="0" smtClean="0">
                <a:solidFill>
                  <a:schemeClr val="tx1">
                    <a:lumMod val="75000"/>
                    <a:lumOff val="25000"/>
                  </a:schemeClr>
                </a:solidFill>
                <a:latin typeface="Avenir Book"/>
                <a:cs typeface="Avenir Book"/>
              </a:rPr>
              <a:t>Maryland, Colorado </a:t>
            </a:r>
            <a:r>
              <a:rPr lang="en-US" sz="1800" dirty="0">
                <a:solidFill>
                  <a:schemeClr val="tx1">
                    <a:lumMod val="75000"/>
                    <a:lumOff val="25000"/>
                  </a:schemeClr>
                </a:solidFill>
                <a:latin typeface="Avenir Book"/>
                <a:cs typeface="Avenir Book"/>
              </a:rPr>
              <a:t>and </a:t>
            </a:r>
            <a:r>
              <a:rPr lang="en-US" sz="1800" dirty="0" smtClean="0">
                <a:solidFill>
                  <a:schemeClr val="tx1">
                    <a:lumMod val="75000"/>
                    <a:lumOff val="25000"/>
                  </a:schemeClr>
                </a:solidFill>
                <a:latin typeface="Avenir Book"/>
                <a:cs typeface="Avenir Book"/>
              </a:rPr>
              <a:t>Ohio</a:t>
            </a:r>
          </a:p>
          <a:p>
            <a:pPr>
              <a:spcBef>
                <a:spcPts val="0"/>
              </a:spcBef>
              <a:spcAft>
                <a:spcPts val="1200"/>
              </a:spcAft>
              <a:buClr>
                <a:srgbClr val="215723"/>
              </a:buClr>
              <a:buFont typeface="Wingdings" charset="2"/>
              <a:buChar char="§"/>
            </a:pPr>
            <a:r>
              <a:rPr lang="en-US" sz="1800" b="1" dirty="0" smtClean="0">
                <a:solidFill>
                  <a:srgbClr val="7782C9"/>
                </a:solidFill>
                <a:latin typeface="Avenir Book"/>
                <a:cs typeface="Avenir Book"/>
              </a:rPr>
              <a:t>Engaging</a:t>
            </a:r>
            <a:r>
              <a:rPr lang="en-US" sz="1800" b="1" i="1" dirty="0" smtClean="0">
                <a:solidFill>
                  <a:srgbClr val="7782C9"/>
                </a:solidFill>
                <a:latin typeface="Avenir Book"/>
                <a:cs typeface="Avenir Book"/>
              </a:rPr>
              <a:t> C. diff </a:t>
            </a:r>
            <a:r>
              <a:rPr lang="en-US" sz="1800" b="1" dirty="0" smtClean="0">
                <a:solidFill>
                  <a:srgbClr val="7782C9"/>
                </a:solidFill>
                <a:latin typeface="Avenir Book"/>
                <a:cs typeface="Avenir Book"/>
              </a:rPr>
              <a:t>experts within the healthcare industry: </a:t>
            </a:r>
            <a:r>
              <a:rPr lang="en-US" sz="1800" dirty="0" smtClean="0">
                <a:solidFill>
                  <a:schemeClr val="tx1">
                    <a:lumMod val="75000"/>
                    <a:lumOff val="25000"/>
                  </a:schemeClr>
                </a:solidFill>
                <a:latin typeface="Avenir Book"/>
                <a:cs typeface="Avenir Book"/>
              </a:rPr>
              <a:t>Established relationships with healthcare centers, including Beth Israel Hospital as well as individual physicians and scientists, including Dr. Martin </a:t>
            </a:r>
            <a:r>
              <a:rPr lang="en-US" sz="1800" dirty="0" err="1" smtClean="0">
                <a:solidFill>
                  <a:schemeClr val="tx1">
                    <a:lumMod val="75000"/>
                    <a:lumOff val="25000"/>
                  </a:schemeClr>
                </a:solidFill>
                <a:latin typeface="Avenir Book"/>
                <a:cs typeface="Avenir Book"/>
              </a:rPr>
              <a:t>Blaser</a:t>
            </a:r>
            <a:r>
              <a:rPr lang="en-US" sz="1800" dirty="0" smtClean="0">
                <a:solidFill>
                  <a:schemeClr val="tx1">
                    <a:lumMod val="75000"/>
                    <a:lumOff val="25000"/>
                  </a:schemeClr>
                </a:solidFill>
                <a:latin typeface="Avenir Book"/>
                <a:cs typeface="Avenir Book"/>
              </a:rPr>
              <a:t> of NYU </a:t>
            </a:r>
            <a:r>
              <a:rPr lang="en-US" sz="1800" dirty="0" err="1" smtClean="0">
                <a:solidFill>
                  <a:schemeClr val="tx1">
                    <a:lumMod val="75000"/>
                    <a:lumOff val="25000"/>
                  </a:schemeClr>
                </a:solidFill>
                <a:latin typeface="Avenir Book"/>
                <a:cs typeface="Avenir Book"/>
              </a:rPr>
              <a:t>Langone</a:t>
            </a:r>
            <a:r>
              <a:rPr lang="en-US" sz="1800" dirty="0" smtClean="0">
                <a:solidFill>
                  <a:schemeClr val="tx1">
                    <a:lumMod val="75000"/>
                    <a:lumOff val="25000"/>
                  </a:schemeClr>
                </a:solidFill>
                <a:latin typeface="Avenir Book"/>
                <a:cs typeface="Avenir Book"/>
              </a:rPr>
              <a:t> Medical Center, Dr. Moshe Rubin of New York Hospital Queens, Dr. Tor </a:t>
            </a:r>
            <a:r>
              <a:rPr lang="en-US" sz="1800" dirty="0" err="1" smtClean="0">
                <a:solidFill>
                  <a:schemeClr val="tx1">
                    <a:lumMod val="75000"/>
                    <a:lumOff val="25000"/>
                  </a:schemeClr>
                </a:solidFill>
                <a:latin typeface="Avenir Book"/>
                <a:cs typeface="Avenir Book"/>
              </a:rPr>
              <a:t>Savidge</a:t>
            </a:r>
            <a:r>
              <a:rPr lang="en-US" sz="1800" dirty="0" smtClean="0">
                <a:solidFill>
                  <a:schemeClr val="tx1">
                    <a:lumMod val="75000"/>
                    <a:lumOff val="25000"/>
                  </a:schemeClr>
                </a:solidFill>
                <a:latin typeface="Avenir Book"/>
                <a:cs typeface="Avenir Book"/>
              </a:rPr>
              <a:t> of Baylor, and Garrett </a:t>
            </a:r>
            <a:r>
              <a:rPr lang="en-US" sz="1800" dirty="0" err="1" smtClean="0">
                <a:solidFill>
                  <a:schemeClr val="tx1">
                    <a:lumMod val="75000"/>
                    <a:lumOff val="25000"/>
                  </a:schemeClr>
                </a:solidFill>
                <a:latin typeface="Avenir Book"/>
                <a:cs typeface="Avenir Book"/>
              </a:rPr>
              <a:t>Lawlor</a:t>
            </a:r>
            <a:r>
              <a:rPr lang="en-US" sz="1800" dirty="0" smtClean="0">
                <a:solidFill>
                  <a:schemeClr val="tx1">
                    <a:lumMod val="75000"/>
                    <a:lumOff val="25000"/>
                  </a:schemeClr>
                </a:solidFill>
                <a:latin typeface="Avenir Book"/>
                <a:cs typeface="Avenir Book"/>
              </a:rPr>
              <a:t> of Veterans Affairs New York Safe Harbor Hospitals</a:t>
            </a:r>
          </a:p>
          <a:p>
            <a:pPr>
              <a:spcBef>
                <a:spcPts val="0"/>
              </a:spcBef>
              <a:spcAft>
                <a:spcPts val="1200"/>
              </a:spcAft>
              <a:buClr>
                <a:srgbClr val="215723"/>
              </a:buClr>
              <a:buFont typeface="Wingdings" charset="2"/>
              <a:buChar char="§"/>
            </a:pPr>
            <a:r>
              <a:rPr lang="en-US" sz="1800" b="1" dirty="0" smtClean="0">
                <a:solidFill>
                  <a:srgbClr val="7782C9"/>
                </a:solidFill>
                <a:latin typeface="Avenir Book"/>
                <a:cs typeface="Avenir Book"/>
              </a:rPr>
              <a:t>Building a </a:t>
            </a:r>
            <a:r>
              <a:rPr lang="en-US" sz="1800" b="1" dirty="0">
                <a:solidFill>
                  <a:srgbClr val="7782C9"/>
                </a:solidFill>
                <a:latin typeface="Avenir Book"/>
                <a:cs typeface="Avenir Book"/>
              </a:rPr>
              <a:t>National Movement:</a:t>
            </a:r>
            <a:r>
              <a:rPr lang="en-US" sz="1800" dirty="0">
                <a:solidFill>
                  <a:srgbClr val="7782C9"/>
                </a:solidFill>
                <a:latin typeface="Avenir Book"/>
                <a:cs typeface="Avenir Book"/>
              </a:rPr>
              <a:t> </a:t>
            </a:r>
            <a:r>
              <a:rPr lang="en-US" sz="1800" dirty="0" smtClean="0">
                <a:solidFill>
                  <a:schemeClr val="tx1">
                    <a:lumMod val="75000"/>
                    <a:lumOff val="25000"/>
                  </a:schemeClr>
                </a:solidFill>
                <a:latin typeface="Avenir Book"/>
                <a:cs typeface="Avenir Book"/>
              </a:rPr>
              <a:t>Grew to 2,000+ supporters nationwide, </a:t>
            </a:r>
            <a:r>
              <a:rPr lang="en-US" sz="1800" dirty="0">
                <a:solidFill>
                  <a:schemeClr val="tx1">
                    <a:lumMod val="75000"/>
                    <a:lumOff val="25000"/>
                  </a:schemeClr>
                </a:solidFill>
                <a:latin typeface="Avenir Book"/>
                <a:cs typeface="Avenir Book"/>
              </a:rPr>
              <a:t>including </a:t>
            </a:r>
            <a:r>
              <a:rPr lang="en-US" sz="1800" i="1" dirty="0">
                <a:solidFill>
                  <a:schemeClr val="tx1">
                    <a:lumMod val="75000"/>
                    <a:lumOff val="25000"/>
                  </a:schemeClr>
                </a:solidFill>
                <a:latin typeface="Avenir Book"/>
                <a:cs typeface="Avenir Book"/>
              </a:rPr>
              <a:t>C. diff</a:t>
            </a:r>
            <a:r>
              <a:rPr lang="en-US" sz="1800" dirty="0">
                <a:solidFill>
                  <a:schemeClr val="tx1">
                    <a:lumMod val="75000"/>
                    <a:lumOff val="25000"/>
                  </a:schemeClr>
                </a:solidFill>
                <a:latin typeface="Avenir Book"/>
                <a:cs typeface="Avenir Book"/>
              </a:rPr>
              <a:t> </a:t>
            </a:r>
            <a:r>
              <a:rPr lang="en-US" sz="1800" dirty="0" smtClean="0">
                <a:solidFill>
                  <a:schemeClr val="tx1">
                    <a:lumMod val="75000"/>
                    <a:lumOff val="25000"/>
                  </a:schemeClr>
                </a:solidFill>
                <a:latin typeface="Avenir Book"/>
                <a:cs typeface="Avenir Book"/>
              </a:rPr>
              <a:t>sufferers, their families, physicians and corporate leaders; involved experts in medicine</a:t>
            </a:r>
            <a:r>
              <a:rPr lang="en-US" sz="1800" dirty="0">
                <a:solidFill>
                  <a:schemeClr val="tx1">
                    <a:lumMod val="75000"/>
                    <a:lumOff val="25000"/>
                  </a:schemeClr>
                </a:solidFill>
                <a:latin typeface="Avenir Book"/>
                <a:cs typeface="Avenir Book"/>
              </a:rPr>
              <a:t>, public health, patient safety, and health policy through our National Advisory Council; raised $</a:t>
            </a:r>
            <a:r>
              <a:rPr lang="en-US" sz="1800" dirty="0" smtClean="0">
                <a:solidFill>
                  <a:schemeClr val="tx1">
                    <a:lumMod val="75000"/>
                    <a:lumOff val="25000"/>
                  </a:schemeClr>
                </a:solidFill>
                <a:latin typeface="Avenir Book"/>
                <a:cs typeface="Avenir Book"/>
              </a:rPr>
              <a:t>250,000 </a:t>
            </a:r>
            <a:r>
              <a:rPr lang="en-US" sz="1800" dirty="0">
                <a:solidFill>
                  <a:schemeClr val="tx1">
                    <a:lumMod val="75000"/>
                    <a:lumOff val="25000"/>
                  </a:schemeClr>
                </a:solidFill>
                <a:latin typeface="Avenir Book"/>
                <a:cs typeface="Avenir Book"/>
              </a:rPr>
              <a:t>through our annual FIGHT </a:t>
            </a:r>
            <a:r>
              <a:rPr lang="en-US" sz="1800" i="1" dirty="0">
                <a:solidFill>
                  <a:schemeClr val="tx1">
                    <a:lumMod val="75000"/>
                    <a:lumOff val="25000"/>
                  </a:schemeClr>
                </a:solidFill>
                <a:latin typeface="Avenir Book"/>
                <a:cs typeface="Avenir Book"/>
              </a:rPr>
              <a:t>C. DIFF</a:t>
            </a:r>
            <a:r>
              <a:rPr lang="en-US" sz="1800" dirty="0">
                <a:solidFill>
                  <a:schemeClr val="tx1">
                    <a:lumMod val="75000"/>
                    <a:lumOff val="25000"/>
                  </a:schemeClr>
                </a:solidFill>
                <a:latin typeface="Avenir Book"/>
                <a:cs typeface="Avenir Book"/>
              </a:rPr>
              <a:t> Gala to fuel our work; and </a:t>
            </a:r>
            <a:r>
              <a:rPr lang="en-US" sz="1800" dirty="0" smtClean="0">
                <a:solidFill>
                  <a:schemeClr val="tx1">
                    <a:lumMod val="75000"/>
                    <a:lumOff val="25000"/>
                  </a:schemeClr>
                </a:solidFill>
                <a:latin typeface="Avenir Book"/>
                <a:cs typeface="Avenir Book"/>
              </a:rPr>
              <a:t>started partnerships </a:t>
            </a:r>
            <a:r>
              <a:rPr lang="en-US" sz="1800" dirty="0">
                <a:solidFill>
                  <a:schemeClr val="tx1">
                    <a:lumMod val="75000"/>
                    <a:lumOff val="25000"/>
                  </a:schemeClr>
                </a:solidFill>
                <a:latin typeface="Avenir Book"/>
                <a:cs typeface="Avenir Book"/>
              </a:rPr>
              <a:t>with </a:t>
            </a:r>
            <a:r>
              <a:rPr lang="en-US" sz="1800" dirty="0" smtClean="0">
                <a:solidFill>
                  <a:schemeClr val="tx1">
                    <a:lumMod val="75000"/>
                    <a:lumOff val="25000"/>
                  </a:schemeClr>
                </a:solidFill>
                <a:latin typeface="Avenir Book"/>
                <a:cs typeface="Avenir Book"/>
              </a:rPr>
              <a:t>pharmaceutical</a:t>
            </a:r>
            <a:r>
              <a:rPr lang="en-US" sz="1800" dirty="0">
                <a:solidFill>
                  <a:schemeClr val="tx1">
                    <a:lumMod val="75000"/>
                    <a:lumOff val="25000"/>
                  </a:schemeClr>
                </a:solidFill>
                <a:latin typeface="Avenir Book"/>
                <a:cs typeface="Avenir Book"/>
              </a:rPr>
              <a:t>, vaccine, diagnostic testing and environmental hygiene </a:t>
            </a:r>
            <a:r>
              <a:rPr lang="en-US" sz="1800" dirty="0" smtClean="0">
                <a:solidFill>
                  <a:schemeClr val="tx1">
                    <a:lumMod val="75000"/>
                    <a:lumOff val="25000"/>
                  </a:schemeClr>
                </a:solidFill>
                <a:latin typeface="Avenir Book"/>
                <a:cs typeface="Avenir Book"/>
              </a:rPr>
              <a:t>companies </a:t>
            </a:r>
            <a:endParaRPr lang="en-US" sz="1800" dirty="0">
              <a:solidFill>
                <a:schemeClr val="tx1">
                  <a:lumMod val="75000"/>
                  <a:lumOff val="25000"/>
                </a:schemeClr>
              </a:solidFill>
              <a:latin typeface="Avenir Book"/>
              <a:cs typeface="Avenir Book"/>
            </a:endParaRPr>
          </a:p>
        </p:txBody>
      </p:sp>
    </p:spTree>
    <p:extLst>
      <p:ext uri="{BB962C8B-B14F-4D97-AF65-F5344CB8AC3E}">
        <p14:creationId xmlns:p14="http://schemas.microsoft.com/office/powerpoint/2010/main" val="11941487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215723"/>
                </a:solidFill>
                <a:latin typeface="Avenir Book"/>
                <a:cs typeface="Avenir Book"/>
              </a:rPr>
              <a:t>Key </a:t>
            </a:r>
            <a:r>
              <a:rPr lang="en-US" sz="3600" i="1" dirty="0" smtClean="0">
                <a:solidFill>
                  <a:srgbClr val="57B251"/>
                </a:solidFill>
                <a:latin typeface="Avenir Book"/>
                <a:cs typeface="Avenir Book"/>
              </a:rPr>
              <a:t>C. diff </a:t>
            </a:r>
            <a:r>
              <a:rPr lang="en-US" sz="3600" dirty="0" smtClean="0">
                <a:solidFill>
                  <a:srgbClr val="215723"/>
                </a:solidFill>
                <a:latin typeface="Avenir Book"/>
                <a:cs typeface="Avenir Book"/>
              </a:rPr>
              <a:t>Issues</a:t>
            </a:r>
            <a:endParaRPr lang="en-US" sz="3600" dirty="0">
              <a:solidFill>
                <a:srgbClr val="215723"/>
              </a:solidFill>
              <a:latin typeface="Avenir Book"/>
              <a:cs typeface="Avenir Book"/>
            </a:endParaRPr>
          </a:p>
        </p:txBody>
      </p:sp>
      <p:sp>
        <p:nvSpPr>
          <p:cNvPr id="3" name="Content Placeholder 2"/>
          <p:cNvSpPr>
            <a:spLocks noGrp="1"/>
          </p:cNvSpPr>
          <p:nvPr>
            <p:ph idx="1"/>
          </p:nvPr>
        </p:nvSpPr>
        <p:spPr/>
        <p:txBody>
          <a:bodyPr/>
          <a:lstStyle/>
          <a:p>
            <a:pPr>
              <a:spcAft>
                <a:spcPts val="600"/>
              </a:spcAft>
              <a:buClr>
                <a:srgbClr val="215723"/>
              </a:buClr>
              <a:buFont typeface="Wingdings" charset="2"/>
              <a:buChar char="ü"/>
            </a:pPr>
            <a:r>
              <a:rPr lang="en-US" dirty="0" smtClean="0">
                <a:solidFill>
                  <a:schemeClr val="tx1">
                    <a:lumMod val="75000"/>
                    <a:lumOff val="25000"/>
                  </a:schemeClr>
                </a:solidFill>
                <a:latin typeface="Avenir Book"/>
                <a:cs typeface="Avenir Book"/>
              </a:rPr>
              <a:t>Prevalence</a:t>
            </a:r>
          </a:p>
          <a:p>
            <a:pPr>
              <a:spcAft>
                <a:spcPts val="600"/>
              </a:spcAft>
              <a:buClr>
                <a:srgbClr val="215723"/>
              </a:buClr>
              <a:buFont typeface="Wingdings" charset="2"/>
              <a:buChar char="ü"/>
            </a:pPr>
            <a:r>
              <a:rPr lang="en-US" dirty="0" smtClean="0">
                <a:solidFill>
                  <a:schemeClr val="tx1">
                    <a:lumMod val="75000"/>
                    <a:lumOff val="25000"/>
                  </a:schemeClr>
                </a:solidFill>
                <a:latin typeface="Avenir Book"/>
                <a:cs typeface="Avenir Book"/>
              </a:rPr>
              <a:t>Risk Factors</a:t>
            </a:r>
          </a:p>
          <a:p>
            <a:pPr lvl="1">
              <a:spcAft>
                <a:spcPts val="600"/>
              </a:spcAft>
              <a:buClr>
                <a:srgbClr val="215723"/>
              </a:buClr>
              <a:buFont typeface="Wingdings" charset="2"/>
              <a:buChar char="§"/>
            </a:pPr>
            <a:r>
              <a:rPr lang="en-US" dirty="0" smtClean="0">
                <a:solidFill>
                  <a:schemeClr val="tx1">
                    <a:lumMod val="75000"/>
                    <a:lumOff val="25000"/>
                  </a:schemeClr>
                </a:solidFill>
                <a:latin typeface="Avenir Book"/>
                <a:cs typeface="Avenir Book"/>
              </a:rPr>
              <a:t>Aged 65 and over</a:t>
            </a:r>
          </a:p>
          <a:p>
            <a:pPr lvl="1">
              <a:spcAft>
                <a:spcPts val="600"/>
              </a:spcAft>
              <a:buClr>
                <a:srgbClr val="215723"/>
              </a:buClr>
              <a:buFont typeface="Wingdings" charset="2"/>
              <a:buChar char="§"/>
            </a:pPr>
            <a:r>
              <a:rPr lang="en-US" dirty="0" smtClean="0">
                <a:solidFill>
                  <a:schemeClr val="tx1">
                    <a:lumMod val="75000"/>
                    <a:lumOff val="25000"/>
                  </a:schemeClr>
                </a:solidFill>
                <a:latin typeface="Avenir Book"/>
                <a:cs typeface="Avenir Book"/>
              </a:rPr>
              <a:t>Current or recent antibiotic use</a:t>
            </a:r>
          </a:p>
          <a:p>
            <a:pPr lvl="1">
              <a:spcAft>
                <a:spcPts val="600"/>
              </a:spcAft>
              <a:buClr>
                <a:srgbClr val="215723"/>
              </a:buClr>
              <a:buFont typeface="Wingdings" charset="2"/>
              <a:buChar char="§"/>
            </a:pPr>
            <a:r>
              <a:rPr lang="en-US" dirty="0" smtClean="0">
                <a:solidFill>
                  <a:schemeClr val="tx1">
                    <a:lumMod val="75000"/>
                    <a:lumOff val="25000"/>
                  </a:schemeClr>
                </a:solidFill>
                <a:latin typeface="Avenir Book"/>
                <a:cs typeface="Avenir Book"/>
              </a:rPr>
              <a:t>Proton pump inhibiting antacids</a:t>
            </a:r>
          </a:p>
          <a:p>
            <a:pPr>
              <a:spcAft>
                <a:spcPts val="600"/>
              </a:spcAft>
              <a:buClr>
                <a:srgbClr val="215723"/>
              </a:buClr>
              <a:buFont typeface="Wingdings" charset="2"/>
              <a:buChar char="ü"/>
            </a:pPr>
            <a:r>
              <a:rPr lang="en-US" dirty="0" smtClean="0">
                <a:solidFill>
                  <a:schemeClr val="tx1">
                    <a:lumMod val="75000"/>
                    <a:lumOff val="25000"/>
                  </a:schemeClr>
                </a:solidFill>
                <a:latin typeface="Avenir Book"/>
                <a:cs typeface="Avenir Book"/>
              </a:rPr>
              <a:t>Dearth of Public Awareness</a:t>
            </a:r>
          </a:p>
          <a:p>
            <a:pPr>
              <a:buClr>
                <a:srgbClr val="215723"/>
              </a:buClr>
              <a:buFont typeface="Wingdings" charset="2"/>
              <a:buChar char="ü"/>
            </a:pPr>
            <a:r>
              <a:rPr lang="en-US" dirty="0" smtClean="0">
                <a:solidFill>
                  <a:schemeClr val="tx1">
                    <a:lumMod val="75000"/>
                    <a:lumOff val="25000"/>
                  </a:schemeClr>
                </a:solidFill>
                <a:latin typeface="Avenir Book"/>
                <a:cs typeface="Avenir Book"/>
              </a:rPr>
              <a:t>Mythology Among Doctors and HCWs</a:t>
            </a:r>
            <a:endParaRPr lang="en-US" dirty="0">
              <a:solidFill>
                <a:schemeClr val="tx1">
                  <a:lumMod val="75000"/>
                  <a:lumOff val="25000"/>
                </a:schemeClr>
              </a:solidFill>
              <a:latin typeface="Avenir Book"/>
              <a:cs typeface="Avenir Book"/>
            </a:endParaRPr>
          </a:p>
        </p:txBody>
      </p:sp>
      <p:pic>
        <p:nvPicPr>
          <p:cNvPr id="4" name="Picture 3"/>
          <p:cNvPicPr>
            <a:picLocks noChangeAspect="1"/>
          </p:cNvPicPr>
          <p:nvPr/>
        </p:nvPicPr>
        <p:blipFill>
          <a:blip r:embed="rId2"/>
          <a:stretch>
            <a:fillRect/>
          </a:stretch>
        </p:blipFill>
        <p:spPr>
          <a:xfrm>
            <a:off x="6934200" y="1600200"/>
            <a:ext cx="1905000" cy="2540000"/>
          </a:xfrm>
          <a:prstGeom prst="rect">
            <a:avLst/>
          </a:prstGeom>
        </p:spPr>
      </p:pic>
      <p:sp>
        <p:nvSpPr>
          <p:cNvPr id="5" name="TextBox 4"/>
          <p:cNvSpPr txBox="1"/>
          <p:nvPr/>
        </p:nvSpPr>
        <p:spPr>
          <a:xfrm>
            <a:off x="7391400" y="2892623"/>
            <a:ext cx="990600" cy="307777"/>
          </a:xfrm>
          <a:prstGeom prst="rect">
            <a:avLst/>
          </a:prstGeom>
          <a:noFill/>
        </p:spPr>
        <p:txBody>
          <a:bodyPr wrap="square" rtlCol="0">
            <a:spAutoFit/>
          </a:bodyPr>
          <a:lstStyle/>
          <a:p>
            <a:r>
              <a:rPr lang="en-US" sz="1400" dirty="0" smtClean="0"/>
              <a:t>Antibiotics</a:t>
            </a:r>
            <a:endParaRPr lang="en-US" sz="1400" dirty="0"/>
          </a:p>
        </p:txBody>
      </p:sp>
    </p:spTree>
    <p:extLst>
      <p:ext uri="{BB962C8B-B14F-4D97-AF65-F5344CB8AC3E}">
        <p14:creationId xmlns:p14="http://schemas.microsoft.com/office/powerpoint/2010/main" val="29164329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5723"/>
                </a:solidFill>
                <a:latin typeface="Avenir Book"/>
                <a:cs typeface="Avenir Book"/>
              </a:rPr>
              <a:t>Prevalence</a:t>
            </a:r>
            <a:endParaRPr lang="en-US" dirty="0">
              <a:solidFill>
                <a:srgbClr val="215723"/>
              </a:solidFill>
              <a:latin typeface="Avenir Book"/>
              <a:cs typeface="Avenir Book"/>
            </a:endParaRPr>
          </a:p>
        </p:txBody>
      </p:sp>
      <p:sp>
        <p:nvSpPr>
          <p:cNvPr id="3" name="Content Placeholder 2"/>
          <p:cNvSpPr>
            <a:spLocks noGrp="1"/>
          </p:cNvSpPr>
          <p:nvPr>
            <p:ph idx="1"/>
          </p:nvPr>
        </p:nvSpPr>
        <p:spPr/>
        <p:txBody>
          <a:bodyPr>
            <a:normAutofit fontScale="92500" lnSpcReduction="20000"/>
          </a:bodyPr>
          <a:lstStyle/>
          <a:p>
            <a:pPr>
              <a:spcAft>
                <a:spcPts val="1200"/>
              </a:spcAft>
              <a:buClr>
                <a:srgbClr val="7782C9"/>
              </a:buClr>
              <a:buFont typeface="Wingdings" charset="2"/>
              <a:buChar char="§"/>
            </a:pPr>
            <a:r>
              <a:rPr lang="en-US" sz="2800" dirty="0" smtClean="0">
                <a:solidFill>
                  <a:schemeClr val="tx1">
                    <a:lumMod val="75000"/>
                    <a:lumOff val="25000"/>
                  </a:schemeClr>
                </a:solidFill>
                <a:latin typeface="Avenir Book"/>
                <a:cs typeface="Avenir Book"/>
              </a:rPr>
              <a:t>Approximately </a:t>
            </a:r>
            <a:r>
              <a:rPr lang="en-US" sz="2800" dirty="0" smtClean="0">
                <a:solidFill>
                  <a:srgbClr val="57B251"/>
                </a:solidFill>
                <a:latin typeface="Avenir Book"/>
                <a:cs typeface="Avenir Book"/>
              </a:rPr>
              <a:t>700,000 new cases </a:t>
            </a:r>
            <a:r>
              <a:rPr lang="en-US" sz="2800" dirty="0" smtClean="0">
                <a:solidFill>
                  <a:schemeClr val="tx1">
                    <a:lumMod val="75000"/>
                    <a:lumOff val="25000"/>
                  </a:schemeClr>
                </a:solidFill>
                <a:latin typeface="Avenir Book"/>
                <a:cs typeface="Avenir Book"/>
              </a:rPr>
              <a:t>of </a:t>
            </a:r>
            <a:r>
              <a:rPr lang="en-US" sz="2800" i="1" dirty="0" smtClean="0">
                <a:solidFill>
                  <a:schemeClr val="tx1">
                    <a:lumMod val="75000"/>
                    <a:lumOff val="25000"/>
                  </a:schemeClr>
                </a:solidFill>
                <a:latin typeface="Avenir Book"/>
                <a:cs typeface="Avenir Book"/>
              </a:rPr>
              <a:t>C. diff </a:t>
            </a:r>
            <a:r>
              <a:rPr lang="en-US" sz="2800" dirty="0" smtClean="0">
                <a:solidFill>
                  <a:schemeClr val="tx1">
                    <a:lumMod val="75000"/>
                    <a:lumOff val="25000"/>
                  </a:schemeClr>
                </a:solidFill>
                <a:latin typeface="Avenir Book"/>
                <a:cs typeface="Avenir Book"/>
              </a:rPr>
              <a:t>occur in the US each year</a:t>
            </a:r>
          </a:p>
          <a:p>
            <a:pPr>
              <a:spcAft>
                <a:spcPts val="1200"/>
              </a:spcAft>
              <a:buClr>
                <a:srgbClr val="7782C9"/>
              </a:buClr>
              <a:buFont typeface="Wingdings" charset="2"/>
              <a:buChar char="§"/>
            </a:pPr>
            <a:r>
              <a:rPr lang="en-US" sz="2800" dirty="0" smtClean="0">
                <a:solidFill>
                  <a:schemeClr val="tx1">
                    <a:lumMod val="75000"/>
                    <a:lumOff val="25000"/>
                  </a:schemeClr>
                </a:solidFill>
                <a:latin typeface="Avenir Book"/>
                <a:cs typeface="Avenir Book"/>
              </a:rPr>
              <a:t>Between 2001 and 2009, </a:t>
            </a:r>
            <a:r>
              <a:rPr lang="en-US" sz="2800" dirty="0" smtClean="0">
                <a:solidFill>
                  <a:srgbClr val="57B251"/>
                </a:solidFill>
                <a:latin typeface="Avenir Book"/>
                <a:cs typeface="Avenir Book"/>
              </a:rPr>
              <a:t>CDI hospital stays more than doubled</a:t>
            </a:r>
            <a:r>
              <a:rPr lang="en-US" sz="2800" dirty="0" smtClean="0">
                <a:solidFill>
                  <a:schemeClr val="tx1">
                    <a:lumMod val="75000"/>
                    <a:lumOff val="25000"/>
                  </a:schemeClr>
                </a:solidFill>
                <a:latin typeface="Avenir Book"/>
                <a:cs typeface="Avenir Book"/>
              </a:rPr>
              <a:t> to 336,600</a:t>
            </a:r>
          </a:p>
          <a:p>
            <a:pPr>
              <a:spcAft>
                <a:spcPts val="1200"/>
              </a:spcAft>
              <a:buClr>
                <a:srgbClr val="7782C9"/>
              </a:buClr>
              <a:buFont typeface="Wingdings" charset="2"/>
              <a:buChar char="§"/>
            </a:pPr>
            <a:r>
              <a:rPr lang="en-US" sz="2800" dirty="0" smtClean="0">
                <a:solidFill>
                  <a:schemeClr val="tx1">
                    <a:lumMod val="75000"/>
                    <a:lumOff val="25000"/>
                  </a:schemeClr>
                </a:solidFill>
                <a:latin typeface="Avenir Book"/>
                <a:cs typeface="Avenir Book"/>
              </a:rPr>
              <a:t>CDI-related </a:t>
            </a:r>
            <a:r>
              <a:rPr lang="en-US" sz="2800" dirty="0" smtClean="0">
                <a:solidFill>
                  <a:srgbClr val="57B251"/>
                </a:solidFill>
                <a:latin typeface="Avenir Book"/>
                <a:cs typeface="Avenir Book"/>
              </a:rPr>
              <a:t>deaths increased 10-fold </a:t>
            </a:r>
            <a:r>
              <a:rPr lang="en-US" sz="2800" dirty="0" smtClean="0">
                <a:solidFill>
                  <a:schemeClr val="tx1">
                    <a:lumMod val="75000"/>
                    <a:lumOff val="25000"/>
                  </a:schemeClr>
                </a:solidFill>
                <a:latin typeface="Avenir Book"/>
                <a:cs typeface="Avenir Book"/>
              </a:rPr>
              <a:t>between 1999 and 2011</a:t>
            </a:r>
          </a:p>
          <a:p>
            <a:pPr>
              <a:spcAft>
                <a:spcPts val="1200"/>
              </a:spcAft>
              <a:buClr>
                <a:srgbClr val="7782C9"/>
              </a:buClr>
              <a:buFont typeface="Wingdings" charset="2"/>
              <a:buChar char="§"/>
            </a:pPr>
            <a:r>
              <a:rPr lang="en-US" sz="2800" i="1" dirty="0" smtClean="0">
                <a:solidFill>
                  <a:schemeClr val="tx1">
                    <a:lumMod val="75000"/>
                    <a:lumOff val="25000"/>
                  </a:schemeClr>
                </a:solidFill>
                <a:latin typeface="Avenir Book"/>
                <a:cs typeface="Avenir Book"/>
              </a:rPr>
              <a:t>C. diff </a:t>
            </a:r>
            <a:r>
              <a:rPr lang="en-US" sz="2800" dirty="0" smtClean="0">
                <a:solidFill>
                  <a:schemeClr val="tx1">
                    <a:lumMod val="75000"/>
                    <a:lumOff val="25000"/>
                  </a:schemeClr>
                </a:solidFill>
                <a:latin typeface="Avenir Book"/>
                <a:cs typeface="Avenir Book"/>
              </a:rPr>
              <a:t>was the </a:t>
            </a:r>
            <a:r>
              <a:rPr lang="en-US" sz="2800" dirty="0" smtClean="0">
                <a:solidFill>
                  <a:srgbClr val="57B251"/>
                </a:solidFill>
                <a:latin typeface="Avenir Book"/>
                <a:cs typeface="Avenir Book"/>
              </a:rPr>
              <a:t>17</a:t>
            </a:r>
            <a:r>
              <a:rPr lang="en-US" sz="2800" baseline="30000" dirty="0" smtClean="0">
                <a:solidFill>
                  <a:srgbClr val="57B251"/>
                </a:solidFill>
                <a:latin typeface="Avenir Book"/>
                <a:cs typeface="Avenir Book"/>
              </a:rPr>
              <a:t>th</a:t>
            </a:r>
            <a:r>
              <a:rPr lang="en-US" sz="2800" dirty="0" smtClean="0">
                <a:solidFill>
                  <a:srgbClr val="57B251"/>
                </a:solidFill>
                <a:latin typeface="Avenir Book"/>
                <a:cs typeface="Avenir Book"/>
              </a:rPr>
              <a:t> leading cause of death </a:t>
            </a:r>
            <a:r>
              <a:rPr lang="en-US" sz="2800" dirty="0" smtClean="0">
                <a:solidFill>
                  <a:schemeClr val="tx1">
                    <a:lumMod val="75000"/>
                    <a:lumOff val="25000"/>
                  </a:schemeClr>
                </a:solidFill>
                <a:latin typeface="Avenir Book"/>
                <a:cs typeface="Avenir Book"/>
              </a:rPr>
              <a:t>for people 65 years and older</a:t>
            </a:r>
          </a:p>
          <a:p>
            <a:pPr>
              <a:spcAft>
                <a:spcPts val="1200"/>
              </a:spcAft>
              <a:buClr>
                <a:srgbClr val="7782C9"/>
              </a:buClr>
              <a:buFont typeface="Wingdings" charset="2"/>
              <a:buChar char="§"/>
            </a:pPr>
            <a:r>
              <a:rPr lang="en-US" sz="2800" dirty="0" smtClean="0">
                <a:solidFill>
                  <a:schemeClr val="tx1">
                    <a:lumMod val="75000"/>
                    <a:lumOff val="25000"/>
                  </a:schemeClr>
                </a:solidFill>
                <a:latin typeface="Avenir Book"/>
                <a:cs typeface="Avenir Book"/>
              </a:rPr>
              <a:t>In 2012, an estimated </a:t>
            </a:r>
            <a:r>
              <a:rPr lang="en-US" sz="2800" dirty="0" smtClean="0">
                <a:solidFill>
                  <a:srgbClr val="57B251"/>
                </a:solidFill>
                <a:latin typeface="Avenir Book"/>
                <a:cs typeface="Avenir Book"/>
              </a:rPr>
              <a:t>17,000 children </a:t>
            </a:r>
            <a:r>
              <a:rPr lang="en-US" sz="2800" dirty="0" smtClean="0">
                <a:solidFill>
                  <a:schemeClr val="tx1">
                    <a:lumMod val="75000"/>
                    <a:lumOff val="25000"/>
                  </a:schemeClr>
                </a:solidFill>
                <a:latin typeface="Avenir Book"/>
                <a:cs typeface="Avenir Book"/>
              </a:rPr>
              <a:t>were diagnosed with CDI</a:t>
            </a:r>
            <a:endParaRPr lang="en-US" sz="2800" dirty="0">
              <a:solidFill>
                <a:schemeClr val="tx1">
                  <a:lumMod val="75000"/>
                  <a:lumOff val="25000"/>
                </a:schemeClr>
              </a:solidFill>
              <a:latin typeface="Avenir Book"/>
              <a:cs typeface="Avenir Book"/>
            </a:endParaRPr>
          </a:p>
        </p:txBody>
      </p:sp>
    </p:spTree>
    <p:extLst>
      <p:ext uri="{BB962C8B-B14F-4D97-AF65-F5344CB8AC3E}">
        <p14:creationId xmlns:p14="http://schemas.microsoft.com/office/powerpoint/2010/main" val="3245576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15723"/>
                </a:solidFill>
              </a:rPr>
              <a:t>Official Estimates </a:t>
            </a:r>
            <a:r>
              <a:rPr lang="en-US" dirty="0" smtClean="0">
                <a:solidFill>
                  <a:srgbClr val="FFE73F"/>
                </a:solidFill>
              </a:rPr>
              <a:t>=</a:t>
            </a:r>
            <a:r>
              <a:rPr lang="en-US" dirty="0" smtClean="0">
                <a:solidFill>
                  <a:srgbClr val="215723"/>
                </a:solidFill>
              </a:rPr>
              <a:t> </a:t>
            </a:r>
            <a:r>
              <a:rPr lang="en-US" dirty="0" smtClean="0">
                <a:solidFill>
                  <a:srgbClr val="57B251"/>
                </a:solidFill>
              </a:rPr>
              <a:t>Tip of the Iceberg</a:t>
            </a:r>
            <a:endParaRPr lang="en-US" dirty="0">
              <a:solidFill>
                <a:srgbClr val="57B25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1200" y="1524000"/>
            <a:ext cx="5729817" cy="4297363"/>
          </a:xfrm>
        </p:spPr>
      </p:pic>
      <p:sp>
        <p:nvSpPr>
          <p:cNvPr id="5" name="Rectangle 4"/>
          <p:cNvSpPr/>
          <p:nvPr/>
        </p:nvSpPr>
        <p:spPr>
          <a:xfrm>
            <a:off x="6633381" y="1524000"/>
            <a:ext cx="2209800" cy="4267200"/>
          </a:xfrm>
          <a:prstGeom prst="rect">
            <a:avLst/>
          </a:prstGeom>
          <a:gradFill flip="none" rotWithShape="1">
            <a:gsLst>
              <a:gs pos="50000">
                <a:srgbClr val="57B251"/>
              </a:gs>
              <a:gs pos="100000">
                <a:srgbClr val="FFFFFF"/>
              </a:gs>
            </a:gsLst>
            <a:lin ang="15600000" scaled="0"/>
            <a:tileRect/>
          </a:gradFill>
          <a:ln>
            <a:solidFill>
              <a:srgbClr val="21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latin typeface="Avenir Heavy"/>
                <a:cs typeface="Avenir Heavy"/>
              </a:rPr>
              <a:t>14,000 deaths according to CDC</a:t>
            </a:r>
          </a:p>
          <a:p>
            <a:pPr algn="ctr"/>
            <a:endParaRPr lang="en-US" sz="1400" dirty="0">
              <a:solidFill>
                <a:schemeClr val="tx1">
                  <a:lumMod val="75000"/>
                  <a:lumOff val="25000"/>
                </a:schemeClr>
              </a:solidFill>
              <a:latin typeface="Avenir Heavy"/>
              <a:cs typeface="Avenir Heavy"/>
            </a:endParaRPr>
          </a:p>
          <a:p>
            <a:pPr algn="ctr"/>
            <a:r>
              <a:rPr lang="en-US" sz="1400" dirty="0" smtClean="0">
                <a:solidFill>
                  <a:schemeClr val="tx1">
                    <a:lumMod val="75000"/>
                    <a:lumOff val="25000"/>
                  </a:schemeClr>
                </a:solidFill>
                <a:latin typeface="Avenir Heavy"/>
                <a:cs typeface="Avenir Heavy"/>
              </a:rPr>
              <a:t>28,000 deaths </a:t>
            </a:r>
          </a:p>
          <a:p>
            <a:pPr algn="ctr"/>
            <a:r>
              <a:rPr lang="en-US" sz="1400" dirty="0" smtClean="0">
                <a:solidFill>
                  <a:schemeClr val="tx1">
                    <a:lumMod val="75000"/>
                    <a:lumOff val="25000"/>
                  </a:schemeClr>
                </a:solidFill>
                <a:latin typeface="Avenir Heavy"/>
                <a:cs typeface="Avenir Heavy"/>
              </a:rPr>
              <a:t>according to HHS </a:t>
            </a:r>
          </a:p>
          <a:p>
            <a:pPr algn="ctr"/>
            <a:endParaRPr lang="en-US" sz="1400" dirty="0">
              <a:latin typeface="Avenir Heavy"/>
              <a:cs typeface="Avenir Heavy"/>
            </a:endParaRPr>
          </a:p>
          <a:p>
            <a:pPr algn="ctr"/>
            <a:r>
              <a:rPr lang="en-US" sz="1400" dirty="0" smtClean="0">
                <a:latin typeface="Avenir Heavy"/>
                <a:cs typeface="Avenir Heavy"/>
              </a:rPr>
              <a:t>108,000 deaths</a:t>
            </a:r>
          </a:p>
          <a:p>
            <a:pPr algn="ctr"/>
            <a:r>
              <a:rPr lang="en-US" sz="1400" dirty="0" smtClean="0">
                <a:latin typeface="Avenir Heavy"/>
                <a:cs typeface="Avenir Heavy"/>
              </a:rPr>
              <a:t>2008 prevalence study</a:t>
            </a:r>
          </a:p>
          <a:p>
            <a:pPr algn="ctr"/>
            <a:endParaRPr lang="en-US" sz="1400" dirty="0" smtClean="0">
              <a:latin typeface="Avenir Heavy"/>
              <a:cs typeface="Avenir Heavy"/>
            </a:endParaRPr>
          </a:p>
          <a:p>
            <a:pPr algn="ctr"/>
            <a:r>
              <a:rPr lang="en-US" sz="1400" dirty="0" smtClean="0">
                <a:latin typeface="Avenir Heavy"/>
                <a:cs typeface="Avenir Heavy"/>
              </a:rPr>
              <a:t>Nursing </a:t>
            </a:r>
            <a:r>
              <a:rPr lang="en-US" sz="1400" dirty="0" smtClean="0">
                <a:latin typeface="Avenir Heavy"/>
                <a:cs typeface="Avenir Heavy"/>
              </a:rPr>
              <a:t>Home Deaths</a:t>
            </a:r>
          </a:p>
          <a:p>
            <a:pPr algn="ctr"/>
            <a:r>
              <a:rPr lang="en-US" sz="1400" dirty="0" smtClean="0">
                <a:latin typeface="Avenir Heavy"/>
                <a:cs typeface="Avenir Heavy"/>
              </a:rPr>
              <a:t>(Unreported)</a:t>
            </a:r>
          </a:p>
          <a:p>
            <a:pPr algn="ctr"/>
            <a:endParaRPr lang="en-US" sz="1400" dirty="0">
              <a:latin typeface="Avenir Heavy"/>
              <a:cs typeface="Avenir Heavy"/>
            </a:endParaRPr>
          </a:p>
          <a:p>
            <a:pPr algn="ctr"/>
            <a:r>
              <a:rPr lang="en-US" sz="1400" dirty="0" smtClean="0">
                <a:latin typeface="Avenir Heavy"/>
                <a:cs typeface="Avenir Heavy"/>
              </a:rPr>
              <a:t>Community Deaths</a:t>
            </a:r>
          </a:p>
          <a:p>
            <a:pPr algn="ctr"/>
            <a:r>
              <a:rPr lang="en-US" sz="1400" dirty="0" smtClean="0">
                <a:latin typeface="Avenir Heavy"/>
                <a:cs typeface="Avenir Heavy"/>
              </a:rPr>
              <a:t>(Unreported</a:t>
            </a:r>
            <a:r>
              <a:rPr lang="en-US" sz="1400" dirty="0" smtClean="0">
                <a:latin typeface="Avenir Heavy"/>
                <a:cs typeface="Avenir Heavy"/>
              </a:rPr>
              <a:t>)</a:t>
            </a:r>
            <a:endParaRPr lang="en-US" sz="1400" dirty="0" smtClean="0">
              <a:latin typeface="Avenir Heavy"/>
              <a:cs typeface="Avenir Heavy"/>
            </a:endParaRPr>
          </a:p>
        </p:txBody>
      </p:sp>
    </p:spTree>
    <p:extLst>
      <p:ext uri="{BB962C8B-B14F-4D97-AF65-F5344CB8AC3E}">
        <p14:creationId xmlns:p14="http://schemas.microsoft.com/office/powerpoint/2010/main" val="2279077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b="1" dirty="0" smtClean="0">
                <a:solidFill>
                  <a:srgbClr val="57B251"/>
                </a:solidFill>
                <a:latin typeface="Avenir Book"/>
                <a:cs typeface="Avenir Book"/>
              </a:rPr>
              <a:t>Unreported </a:t>
            </a:r>
            <a:r>
              <a:rPr lang="en-US" sz="3600" b="1" dirty="0" smtClean="0">
                <a:solidFill>
                  <a:srgbClr val="1F520B"/>
                </a:solidFill>
                <a:latin typeface="Avenir Book"/>
                <a:cs typeface="Avenir Book"/>
              </a:rPr>
              <a:t>Deaths</a:t>
            </a:r>
            <a:endParaRPr lang="en-US" sz="3600" b="1" dirty="0">
              <a:solidFill>
                <a:srgbClr val="1F520B"/>
              </a:solidFill>
              <a:latin typeface="Avenir Book"/>
              <a:cs typeface="Avenir Book"/>
            </a:endParaRPr>
          </a:p>
        </p:txBody>
      </p:sp>
      <p:pic>
        <p:nvPicPr>
          <p:cNvPr id="6"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46353" y="1676400"/>
            <a:ext cx="8053123" cy="5029200"/>
          </a:xfrm>
        </p:spPr>
      </p:pic>
      <p:sp>
        <p:nvSpPr>
          <p:cNvPr id="7" name="Right Arrow 6"/>
          <p:cNvSpPr/>
          <p:nvPr/>
        </p:nvSpPr>
        <p:spPr>
          <a:xfrm>
            <a:off x="228600" y="4572000"/>
            <a:ext cx="1752600" cy="762000"/>
          </a:xfrm>
          <a:prstGeom prst="rightArrow">
            <a:avLst/>
          </a:prstGeom>
          <a:solidFill>
            <a:srgbClr val="FFE73F"/>
          </a:solidFill>
          <a:ln>
            <a:solidFill>
              <a:srgbClr val="57B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1F520B"/>
                </a:solidFill>
              </a:rPr>
              <a:t>No </a:t>
            </a:r>
            <a:r>
              <a:rPr lang="en-US" sz="2000" b="1" i="1" dirty="0" smtClean="0">
                <a:solidFill>
                  <a:srgbClr val="1F520B"/>
                </a:solidFill>
              </a:rPr>
              <a:t>C. diff</a:t>
            </a:r>
            <a:r>
              <a:rPr lang="en-US" sz="2000" b="1" dirty="0" smtClean="0">
                <a:solidFill>
                  <a:srgbClr val="1F520B"/>
                </a:solidFill>
              </a:rPr>
              <a:t>!</a:t>
            </a:r>
            <a:endParaRPr lang="en-US" sz="2000" b="1" dirty="0">
              <a:solidFill>
                <a:srgbClr val="1F520B"/>
              </a:solidFill>
            </a:endParaRPr>
          </a:p>
        </p:txBody>
      </p:sp>
    </p:spTree>
    <p:extLst>
      <p:ext uri="{BB962C8B-B14F-4D97-AF65-F5344CB8AC3E}">
        <p14:creationId xmlns:p14="http://schemas.microsoft.com/office/powerpoint/2010/main" val="3981622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12358</TotalTime>
  <Words>1871</Words>
  <Application>Microsoft Macintosh PowerPoint</Application>
  <PresentationFormat>On-screen Show (4:3)</PresentationFormat>
  <Paragraphs>269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Effective Policy Advocacy for Patients: What’s Required?</vt:lpstr>
      <vt:lpstr>Mission</vt:lpstr>
      <vt:lpstr>About Peggy </vt:lpstr>
      <vt:lpstr>Accomplishments: 2010 - 2013</vt:lpstr>
      <vt:lpstr>Accomplishments: 2010 – 2013 (Cont.)</vt:lpstr>
      <vt:lpstr>Key C. diff Issues</vt:lpstr>
      <vt:lpstr>Prevalence</vt:lpstr>
      <vt:lpstr>Official Estimates = Tip of the Iceberg</vt:lpstr>
      <vt:lpstr>Unreported Deaths</vt:lpstr>
      <vt:lpstr>CDI Risk Factors</vt:lpstr>
      <vt:lpstr>C. diff Deaths</vt:lpstr>
      <vt:lpstr>Dearth of Public Awareness</vt:lpstr>
      <vt:lpstr>Mythology among Doctors &amp; HCWs</vt:lpstr>
      <vt:lpstr>C. diff Stories</vt:lpstr>
      <vt:lpstr>Lessons Learned: 2010 – 2013</vt:lpstr>
      <vt:lpstr>PLF’s Strategic Plan</vt:lpstr>
      <vt:lpstr>Engaging physicians &amp; patients to drive change</vt:lpstr>
      <vt:lpstr>Example: Draft state web page</vt:lpstr>
      <vt:lpstr>We have the knowledge &amp; technology…</vt:lpstr>
      <vt:lpstr>Areas for Collaboration</vt:lpstr>
      <vt:lpstr>Engaging Seniors &amp; Caregivers</vt:lpstr>
      <vt:lpstr>“All you have in this world is each other.” - Peggy Lillis</vt:lpstr>
      <vt:lpstr>Peggy’s Vision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Lillis</dc:creator>
  <cp:lastModifiedBy>Christian John Lillis</cp:lastModifiedBy>
  <cp:revision>124</cp:revision>
  <cp:lastPrinted>2014-03-02T23:16:35Z</cp:lastPrinted>
  <dcterms:created xsi:type="dcterms:W3CDTF">2014-02-28T23:57:45Z</dcterms:created>
  <dcterms:modified xsi:type="dcterms:W3CDTF">2014-09-14T22:59:42Z</dcterms:modified>
</cp:coreProperties>
</file>